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91" r:id="rId16"/>
    <p:sldId id="292" r:id="rId17"/>
    <p:sldId id="287" r:id="rId18"/>
    <p:sldId id="274" r:id="rId19"/>
    <p:sldId id="293" r:id="rId20"/>
    <p:sldId id="294" r:id="rId21"/>
    <p:sldId id="270" r:id="rId22"/>
    <p:sldId id="295" r:id="rId23"/>
    <p:sldId id="296" r:id="rId24"/>
    <p:sldId id="297" r:id="rId25"/>
    <p:sldId id="273" r:id="rId26"/>
    <p:sldId id="290" r:id="rId27"/>
    <p:sldId id="285" r:id="rId28"/>
    <p:sldId id="268" r:id="rId29"/>
    <p:sldId id="276" r:id="rId30"/>
    <p:sldId id="269" r:id="rId31"/>
    <p:sldId id="277" r:id="rId32"/>
    <p:sldId id="278" r:id="rId33"/>
    <p:sldId id="271" r:id="rId34"/>
    <p:sldId id="286" r:id="rId35"/>
    <p:sldId id="279" r:id="rId36"/>
    <p:sldId id="281" r:id="rId37"/>
    <p:sldId id="280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76" autoAdjust="0"/>
  </p:normalViewPr>
  <p:slideViewPr>
    <p:cSldViewPr snapToGrid="0" snapToObjects="1">
      <p:cViewPr varScale="1">
        <p:scale>
          <a:sx n="89" d="100"/>
          <a:sy n="89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11/8/13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Ruby Concurrency</a:t>
            </a:r>
          </a:p>
          <a:p>
            <a:endParaRPr lang="en-US" dirty="0" smtClean="0"/>
          </a:p>
          <a:p>
            <a:r>
              <a:rPr lang="en-US" dirty="0" smtClean="0"/>
              <a:t>Hello, my name is Jerry D'Antonio. I work for VHT (</a:t>
            </a:r>
            <a:r>
              <a:rPr lang="en-US" dirty="0" err="1" smtClean="0"/>
              <a:t>forerly</a:t>
            </a:r>
            <a:r>
              <a:rPr lang="en-US" dirty="0" smtClean="0"/>
              <a:t> Virtual Hold Technology),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Erlang</a:t>
            </a:r>
            <a:r>
              <a:rPr lang="en-US" dirty="0" smtClean="0"/>
              <a:t> and Ruby shop in Akron, Ohio. Today I'm here to talk to you about concurrency.</a:t>
            </a:r>
          </a:p>
          <a:p>
            <a:endParaRPr lang="en-US" dirty="0" smtClean="0"/>
          </a:p>
          <a:p>
            <a:r>
              <a:rPr lang="en-US" dirty="0" smtClean="0"/>
              <a:t>## Slide 1: Introduction</a:t>
            </a:r>
          </a:p>
          <a:p>
            <a:endParaRPr lang="en-US" dirty="0" smtClean="0"/>
          </a:p>
          <a:p>
            <a:r>
              <a:rPr lang="en-US" dirty="0" smtClean="0"/>
              <a:t>### Asynchronous</a:t>
            </a:r>
          </a:p>
          <a:p>
            <a:endParaRPr lang="en-US" dirty="0" smtClean="0"/>
          </a:p>
          <a:p>
            <a:r>
              <a:rPr lang="en-US" dirty="0" smtClean="0"/>
              <a:t>The word of the day is "Asynchronous"</a:t>
            </a:r>
          </a:p>
          <a:p>
            <a:endParaRPr lang="en-US" dirty="0" smtClean="0"/>
          </a:p>
          <a:p>
            <a:r>
              <a:rPr lang="en-US" dirty="0" smtClean="0"/>
              <a:t>* Old-school concurrency is "lock and synchronize"--synchronize threads by locking shared resources</a:t>
            </a:r>
          </a:p>
          <a:p>
            <a:r>
              <a:rPr lang="en-US" dirty="0" smtClean="0"/>
              <a:t>* With asynchronous concurrency we *coordinate* independent operations without locking</a:t>
            </a:r>
          </a:p>
          <a:p>
            <a:r>
              <a:rPr lang="en-US" dirty="0" smtClean="0"/>
              <a:t>* There are many patterns for performing asynchronous concurrency</a:t>
            </a:r>
          </a:p>
          <a:p>
            <a:endParaRPr lang="en-US" dirty="0" smtClean="0"/>
          </a:p>
          <a:p>
            <a:r>
              <a:rPr lang="en-US" dirty="0" smtClean="0"/>
              <a:t>### What We'll Cover</a:t>
            </a:r>
          </a:p>
          <a:p>
            <a:endParaRPr lang="en-US" dirty="0" smtClean="0"/>
          </a:p>
          <a:p>
            <a:r>
              <a:rPr lang="en-US" dirty="0" smtClean="0"/>
              <a:t>Today we will look at numerous asynchronous concurrency abstractions</a:t>
            </a:r>
          </a:p>
          <a:p>
            <a:endParaRPr lang="en-US" dirty="0" smtClean="0"/>
          </a:p>
          <a:p>
            <a:r>
              <a:rPr lang="en-US" dirty="0" smtClean="0"/>
              <a:t>* Each is available in one or more programming languages other than Ruby--either as a widely-followed specification, in the standard library, or in the language itself</a:t>
            </a:r>
          </a:p>
          <a:p>
            <a:r>
              <a:rPr lang="en-US" dirty="0" smtClean="0"/>
              <a:t>* We will look at a *ton* of source code</a:t>
            </a:r>
          </a:p>
          <a:p>
            <a:r>
              <a:rPr lang="en-US" dirty="0" smtClean="0"/>
              <a:t>* All the source code is available in a </a:t>
            </a:r>
            <a:r>
              <a:rPr lang="en-US" dirty="0" err="1" smtClean="0"/>
              <a:t>GitHub</a:t>
            </a:r>
            <a:r>
              <a:rPr lang="en-US" dirty="0" smtClean="0"/>
              <a:t> repo along with the slides and the notes</a:t>
            </a:r>
          </a:p>
          <a:p>
            <a:r>
              <a:rPr lang="en-US" dirty="0" smtClean="0"/>
              <a:t>* Most of the code we will look at will use the Concurrent Ruby gem</a:t>
            </a:r>
          </a:p>
          <a:p>
            <a:r>
              <a:rPr lang="en-US" dirty="0" smtClean="0"/>
              <a:t>  * An MIT licensed open source gem that I created</a:t>
            </a:r>
          </a:p>
          <a:p>
            <a:r>
              <a:rPr lang="en-US" dirty="0" smtClean="0"/>
              <a:t>  * We use it at VHT</a:t>
            </a:r>
          </a:p>
          <a:p>
            <a:r>
              <a:rPr lang="en-US" dirty="0" smtClean="0"/>
              <a:t>  * Intended to be a "utility belt" with a bunch of useful concurrency tools</a:t>
            </a:r>
          </a:p>
          <a:p>
            <a:r>
              <a:rPr lang="en-US" dirty="0" smtClean="0"/>
              <a:t>  * Simple-yet-powerful tools, loosely coupled, each with a single purpose</a:t>
            </a:r>
          </a:p>
          <a:p>
            <a:r>
              <a:rPr lang="en-US" dirty="0" smtClean="0"/>
              <a:t>  * Each is based on a concurrency tool available in another language</a:t>
            </a:r>
          </a:p>
          <a:p>
            <a:r>
              <a:rPr lang="en-US" dirty="0" smtClean="0"/>
              <a:t>  * It has no dependencies outside of the Ruby standard library</a:t>
            </a:r>
          </a:p>
          <a:p>
            <a:r>
              <a:rPr lang="en-US" dirty="0" smtClean="0"/>
              <a:t>  * It does not use Fibers so behaves consistently across interpreters</a:t>
            </a:r>
          </a:p>
          <a:p>
            <a:r>
              <a:rPr lang="en-US" dirty="0" smtClean="0"/>
              <a:t>  * It has no known </a:t>
            </a:r>
            <a:r>
              <a:rPr lang="en-US" dirty="0" err="1" smtClean="0"/>
              <a:t>incompatabilities</a:t>
            </a:r>
            <a:r>
              <a:rPr lang="en-US" dirty="0" smtClean="0"/>
              <a:t> with any major gems</a:t>
            </a:r>
          </a:p>
          <a:p>
            <a:r>
              <a:rPr lang="en-US" dirty="0" smtClean="0"/>
              <a:t>  * It should be usable in any program you want to use it in--programs that already exist and that you have yet to write</a:t>
            </a:r>
          </a:p>
          <a:p>
            <a:r>
              <a:rPr lang="en-US" dirty="0" smtClean="0"/>
              <a:t>  * It is available on </a:t>
            </a:r>
            <a:r>
              <a:rPr lang="en-US" dirty="0" err="1" smtClean="0"/>
              <a:t>GitHub</a:t>
            </a:r>
            <a:r>
              <a:rPr lang="en-US" dirty="0" smtClean="0"/>
              <a:t> 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r>
              <a:rPr lang="en-US" dirty="0" smtClean="0"/>
              <a:t>/concurrent-ruby)</a:t>
            </a:r>
          </a:p>
          <a:p>
            <a:r>
              <a:rPr lang="en-US" dirty="0" smtClean="0"/>
              <a:t>  * And </a:t>
            </a:r>
            <a:r>
              <a:rPr lang="en-US" dirty="0" err="1" smtClean="0"/>
              <a:t>Rubygems</a:t>
            </a:r>
            <a:r>
              <a:rPr lang="en-US" dirty="0" smtClean="0"/>
              <a:t> (https://</a:t>
            </a:r>
            <a:r>
              <a:rPr lang="en-US" dirty="0" err="1" smtClean="0"/>
              <a:t>rubygems.org</a:t>
            </a:r>
            <a:r>
              <a:rPr lang="en-US" dirty="0" smtClean="0"/>
              <a:t>/gems/concurrent-ruby)</a:t>
            </a:r>
          </a:p>
          <a:p>
            <a:r>
              <a:rPr lang="en-US" dirty="0" smtClean="0"/>
              <a:t>* Time permitting we will also look at two other gems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</a:t>
            </a:r>
          </a:p>
          <a:p>
            <a:r>
              <a:rPr lang="en-US" dirty="0" smtClean="0"/>
              <a:t>  * Celluloid (http://</a:t>
            </a:r>
            <a:r>
              <a:rPr lang="en-US" dirty="0" err="1" smtClean="0"/>
              <a:t>celluloid.io</a:t>
            </a:r>
            <a:r>
              <a:rPr lang="en-US" dirty="0" smtClean="0"/>
              <a:t>/)</a:t>
            </a:r>
          </a:p>
          <a:p>
            <a:pPr marL="0" indent="0">
              <a:buFontTx/>
              <a:buNone/>
            </a:pPr>
            <a:r>
              <a:rPr lang="en-US" smtClean="0"/>
              <a:t>* We </a:t>
            </a:r>
            <a:r>
              <a:rPr lang="en-US" dirty="0" smtClean="0"/>
              <a:t>don't have time to go over all the code line-by-line so I ask that you focus on the *concepts* and examine the code in </a:t>
            </a:r>
            <a:r>
              <a:rPr lang="en-US" smtClean="0"/>
              <a:t>detail later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10: Enter the Hamster</a:t>
            </a:r>
          </a:p>
          <a:p>
            <a:endParaRPr lang="en-US" dirty="0" smtClean="0"/>
          </a:p>
          <a:p>
            <a:r>
              <a:rPr lang="en-US" dirty="0" smtClean="0"/>
              <a:t>* Ideal hash trees are an extremely efficient data structure that can be used, among other things, to create immutable data structures that are still extremely high-performance</a:t>
            </a:r>
          </a:p>
          <a:p>
            <a:r>
              <a:rPr lang="en-US" dirty="0" smtClean="0"/>
              <a:t>* Ideal hash trees are the underlying tech in </a:t>
            </a:r>
            <a:r>
              <a:rPr lang="en-US" dirty="0" err="1" smtClean="0"/>
              <a:t>Clojure's</a:t>
            </a:r>
            <a:r>
              <a:rPr lang="en-US" dirty="0" smtClean="0"/>
              <a:t> immutable data structures</a:t>
            </a:r>
          </a:p>
          <a:p>
            <a:r>
              <a:rPr lang="en-US" dirty="0" smtClean="0"/>
              <a:t>* The Hamster gem is an excellent Ruby library providing thread safe immutable data structures based on ideal hash trees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/record/64394/files/</a:t>
            </a:r>
            <a:r>
              <a:rPr lang="en-US" dirty="0" err="1" smtClean="0"/>
              <a:t>triesearches.pdf</a:t>
            </a:r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lampwww.epfl.ch</a:t>
            </a:r>
            <a:r>
              <a:rPr lang="en-US" dirty="0" smtClean="0"/>
              <a:t>/papers/</a:t>
            </a:r>
            <a:r>
              <a:rPr lang="en-US" dirty="0" err="1" smtClean="0"/>
              <a:t>idealhashtrees.pdf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11: Hamster and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 Hamster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harukizaemon</a:t>
            </a:r>
            <a:r>
              <a:rPr lang="en-US" dirty="0" smtClean="0"/>
              <a:t>/hamster</a:t>
            </a:r>
          </a:p>
          <a:p>
            <a:endParaRPr lang="en-US" dirty="0" smtClean="0"/>
          </a:p>
          <a:p>
            <a:r>
              <a:rPr lang="en-US" dirty="0" smtClean="0"/>
              <a:t>* The first example uses a Hamster vector instead of an array</a:t>
            </a:r>
          </a:p>
          <a:p>
            <a:r>
              <a:rPr lang="en-US" dirty="0" smtClean="0"/>
              <a:t>* Because the vector is immutable we need to copy it on every operation rather than modify it in-place</a:t>
            </a:r>
          </a:p>
          <a:p>
            <a:r>
              <a:rPr lang="en-US" dirty="0" smtClean="0"/>
              <a:t>* Because of the internal ideal hash tree implementation this is an incredibly fast operation</a:t>
            </a:r>
          </a:p>
          <a:p>
            <a:r>
              <a:rPr lang="en-US" dirty="0" smtClean="0"/>
              <a:t>* Our agent is now thread safe *and* calls to `#value` returns and immutable vector</a:t>
            </a:r>
          </a:p>
          <a:p>
            <a:r>
              <a:rPr lang="en-US" dirty="0" smtClean="0"/>
              <a:t>* Of course, that hashes in the vector are still mutable...</a:t>
            </a:r>
          </a:p>
          <a:p>
            <a:endParaRPr lang="en-US" dirty="0" smtClean="0"/>
          </a:p>
          <a:p>
            <a:r>
              <a:rPr lang="en-US" dirty="0" smtClean="0"/>
              <a:t>###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headius</a:t>
            </a:r>
            <a:r>
              <a:rPr lang="en-US" dirty="0" smtClean="0"/>
              <a:t>/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thread_safe</a:t>
            </a:r>
            <a:r>
              <a:rPr lang="en-US" dirty="0" smtClean="0"/>
              <a:t> is an excellent library providing thread-safe implementation of Ruby's Array and Hash classes</a:t>
            </a:r>
          </a:p>
          <a:p>
            <a:r>
              <a:rPr lang="en-US" dirty="0" smtClean="0"/>
              <a:t>* Built be a member of the </a:t>
            </a:r>
            <a:r>
              <a:rPr lang="en-US" dirty="0" err="1" smtClean="0"/>
              <a:t>JRuby</a:t>
            </a:r>
            <a:r>
              <a:rPr lang="en-US" dirty="0" smtClean="0"/>
              <a:t> core team (but supports MRI and </a:t>
            </a:r>
            <a:r>
              <a:rPr lang="en-US" dirty="0" err="1" smtClean="0"/>
              <a:t>Rbx</a:t>
            </a:r>
            <a:r>
              <a:rPr lang="en-US" dirty="0" smtClean="0"/>
              <a:t>, too)</a:t>
            </a:r>
          </a:p>
          <a:p>
            <a:r>
              <a:rPr lang="en-US" dirty="0" smtClean="0"/>
              <a:t>* Access to the internal array in this example is thread-safe, but we still provide a mutable reference</a:t>
            </a:r>
          </a:p>
          <a:p>
            <a:endParaRPr lang="en-US" dirty="0" smtClean="0"/>
          </a:p>
          <a:p>
            <a:r>
              <a:rPr lang="en-US" dirty="0" smtClean="0"/>
              <a:t>### Remember...</a:t>
            </a:r>
          </a:p>
          <a:p>
            <a:endParaRPr lang="en-US" dirty="0" smtClean="0"/>
          </a:p>
          <a:p>
            <a:r>
              <a:rPr lang="en-US" dirty="0" smtClean="0"/>
              <a:t>*Thread-safety and immutability are not the same thing*</a:t>
            </a:r>
          </a:p>
          <a:p>
            <a:endParaRPr lang="en-US" dirty="0" smtClean="0"/>
          </a:p>
          <a:p>
            <a:r>
              <a:rPr lang="en-US" dirty="0" smtClean="0"/>
              <a:t>*Always be aware of what you are passing across threads and protect your data accordingly*</a:t>
            </a:r>
          </a:p>
          <a:p>
            <a:endParaRPr lang="en-US" dirty="0" smtClean="0"/>
          </a:p>
          <a:p>
            <a:r>
              <a:rPr lang="en-US" dirty="0" smtClean="0"/>
              <a:t>Note: This agent implementation provides a couple of constructor arguments that can help--see the README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12: Promises, Promises</a:t>
            </a:r>
          </a:p>
          <a:p>
            <a:endParaRPr lang="en-US" dirty="0" smtClean="0"/>
          </a:p>
          <a:p>
            <a:r>
              <a:rPr lang="en-US" dirty="0" smtClean="0"/>
              <a:t>A `Promise` is a variation of the Future abstraction we saw earlier. It's the most prominent asynchronous</a:t>
            </a:r>
          </a:p>
          <a:p>
            <a:r>
              <a:rPr lang="en-US" dirty="0" smtClean="0"/>
              <a:t>concurrency abstraction in JavaScript. </a:t>
            </a:r>
            <a:r>
              <a:rPr lang="en-US" dirty="0" err="1" smtClean="0"/>
              <a:t>jQuery</a:t>
            </a:r>
            <a:r>
              <a:rPr lang="en-US" dirty="0" smtClean="0"/>
              <a:t> calls them *defers*.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wiki.commonjs.org</a:t>
            </a:r>
            <a:r>
              <a:rPr lang="en-US" dirty="0" smtClean="0"/>
              <a:t>/wiki/Promises/A</a:t>
            </a:r>
          </a:p>
          <a:p>
            <a:r>
              <a:rPr lang="en-US" dirty="0" smtClean="0"/>
              <a:t>* http://promises-</a:t>
            </a:r>
            <a:r>
              <a:rPr lang="en-US" dirty="0" err="1" smtClean="0"/>
              <a:t>aplus.github.io</a:t>
            </a:r>
            <a:r>
              <a:rPr lang="en-US" dirty="0" smtClean="0"/>
              <a:t>/promises-spec/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Colloquialially</a:t>
            </a:r>
            <a:r>
              <a:rPr lang="en-US" dirty="0" smtClean="0"/>
              <a:t>, "future" (with a lowercase "f") is any asynchronous abstraction that represents</a:t>
            </a:r>
          </a:p>
          <a:p>
            <a:r>
              <a:rPr lang="en-US" dirty="0" smtClean="0"/>
              <a:t>  an operation that will occur at some nondeterministic time in the future</a:t>
            </a:r>
          </a:p>
          <a:p>
            <a:r>
              <a:rPr lang="en-US" dirty="0" smtClean="0"/>
              <a:t>* The Future class we saw early is just one possible variation</a:t>
            </a:r>
          </a:p>
          <a:p>
            <a:r>
              <a:rPr lang="en-US" dirty="0" smtClean="0"/>
              <a:t>* "Promise" and "Defer" are also names for futures</a:t>
            </a:r>
          </a:p>
          <a:p>
            <a:r>
              <a:rPr lang="en-US" dirty="0" smtClean="0"/>
              <a:t>* Different libraries implement them differently, or implement them the same but call</a:t>
            </a:r>
          </a:p>
          <a:p>
            <a:r>
              <a:rPr lang="en-US" dirty="0" smtClean="0"/>
              <a:t>  them different things</a:t>
            </a:r>
          </a:p>
          <a:p>
            <a:r>
              <a:rPr lang="en-US" dirty="0" smtClean="0"/>
              <a:t>* It is common to hear/read the phrase "method X returns a future"</a:t>
            </a:r>
          </a:p>
          <a:p>
            <a:r>
              <a:rPr lang="en-US" dirty="0" smtClean="0"/>
              <a:t>* The Concurrent Ruby library uses the `</a:t>
            </a:r>
            <a:r>
              <a:rPr lang="en-US" dirty="0" err="1" smtClean="0"/>
              <a:t>Oblgation</a:t>
            </a:r>
            <a:r>
              <a:rPr lang="en-US" dirty="0" smtClean="0"/>
              <a:t>` </a:t>
            </a:r>
            <a:r>
              <a:rPr lang="en-US" dirty="0" err="1" smtClean="0"/>
              <a:t>mixin</a:t>
            </a:r>
            <a:r>
              <a:rPr lang="en-US" dirty="0" smtClean="0"/>
              <a:t> to define the "future" API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13: Simple Promise code sample</a:t>
            </a:r>
          </a:p>
          <a:p>
            <a:endParaRPr lang="en-US" dirty="0" smtClean="0"/>
          </a:p>
          <a:p>
            <a:r>
              <a:rPr lang="en-US" dirty="0" smtClean="0"/>
              <a:t>* Popular in JavaScript (called *defer* in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Similar to the future we saw earlier but </a:t>
            </a:r>
            <a:r>
              <a:rPr lang="en-US" dirty="0" err="1" smtClean="0"/>
              <a:t>chainiable</a:t>
            </a:r>
            <a:endParaRPr lang="en-US" dirty="0" smtClean="0"/>
          </a:p>
          <a:p>
            <a:r>
              <a:rPr lang="en-US" dirty="0" smtClean="0"/>
              <a:t>* A promise begets a promise which begets a promise…</a:t>
            </a:r>
          </a:p>
          <a:p>
            <a:r>
              <a:rPr lang="en-US" dirty="0" smtClean="0"/>
              <a:t>* There are strict rules for the ordering of operations in promise chains, specifically regarding failure/rejection</a:t>
            </a:r>
          </a:p>
          <a:p>
            <a:r>
              <a:rPr lang="en-US" dirty="0" smtClean="0"/>
              <a:t>* This implementation is also very true to the Promises/A and Promises/A+ specifications</a:t>
            </a:r>
          </a:p>
          <a:p>
            <a:r>
              <a:rPr lang="en-US" dirty="0" smtClean="0"/>
              <a:t>* This implementation does *not* support `Observable`--it uses the built-in callback mechanism instead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14: Ticking time bomb</a:t>
            </a:r>
          </a:p>
          <a:p>
            <a:endParaRPr lang="en-US" dirty="0" smtClean="0"/>
          </a:p>
          <a:p>
            <a:r>
              <a:rPr lang="en-US" dirty="0" smtClean="0"/>
              <a:t>* We've all used `</a:t>
            </a:r>
            <a:r>
              <a:rPr lang="en-US" dirty="0" err="1" smtClean="0"/>
              <a:t>cron</a:t>
            </a:r>
            <a:r>
              <a:rPr lang="en-US" dirty="0" smtClean="0"/>
              <a:t>` and it's awesome. But sometimes we want `</a:t>
            </a:r>
            <a:r>
              <a:rPr lang="en-US" dirty="0" err="1" smtClean="0"/>
              <a:t>cron</a:t>
            </a:r>
            <a:r>
              <a:rPr lang="en-US" dirty="0" smtClean="0"/>
              <a:t>`-like functionality within</a:t>
            </a:r>
            <a:r>
              <a:rPr lang="en-US" baseline="0" dirty="0" smtClean="0"/>
              <a:t> </a:t>
            </a:r>
            <a:r>
              <a:rPr lang="en-US" dirty="0" smtClean="0"/>
              <a:t>our code</a:t>
            </a:r>
          </a:p>
          <a:p>
            <a:r>
              <a:rPr lang="en-US" dirty="0" smtClean="0"/>
              <a:t>* For one-time scheduling of an event we can use `</a:t>
            </a:r>
            <a:r>
              <a:rPr lang="en-US" dirty="0" err="1" smtClean="0"/>
              <a:t>ScheduledTask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This implementation is loosely based on Java's `</a:t>
            </a:r>
            <a:r>
              <a:rPr lang="en-US" dirty="0" err="1" smtClean="0"/>
              <a:t>ScheduledExecutorService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/concurrent/</a:t>
            </a:r>
            <a:r>
              <a:rPr lang="en-US" dirty="0" err="1" smtClean="0"/>
              <a:t>ScheduledExecutorService.html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15: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`</a:t>
            </a:r>
            <a:r>
              <a:rPr lang="en-US" dirty="0" err="1" smtClean="0"/>
              <a:t>ScheduledTask</a:t>
            </a:r>
            <a:r>
              <a:rPr lang="en-US" dirty="0" smtClean="0"/>
              <a:t>` looks and acts much like `Future` except that execution is delayed</a:t>
            </a:r>
          </a:p>
          <a:p>
            <a:r>
              <a:rPr lang="en-US" dirty="0" smtClean="0"/>
              <a:t>* Execution time is defined at object creation</a:t>
            </a:r>
          </a:p>
          <a:p>
            <a:r>
              <a:rPr lang="en-US" dirty="0" smtClean="0"/>
              <a:t>  * A number of seconds from now</a:t>
            </a:r>
          </a:p>
          <a:p>
            <a:r>
              <a:rPr lang="en-US" dirty="0" smtClean="0"/>
              <a:t>  * Or a specific `Time`</a:t>
            </a:r>
          </a:p>
          <a:p>
            <a:r>
              <a:rPr lang="en-US" dirty="0" smtClean="0"/>
              <a:t>* The resulting object is a "future" in the context we previously discussed</a:t>
            </a:r>
          </a:p>
          <a:p>
            <a:r>
              <a:rPr lang="en-US" dirty="0" smtClean="0"/>
              <a:t>* And this implementation supports the same `Obligation` API of `Future` and `Promise`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16: More fun with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implementation of `</a:t>
            </a:r>
            <a:r>
              <a:rPr lang="en-US" dirty="0" err="1" smtClean="0"/>
              <a:t>ScheduledTask</a:t>
            </a:r>
            <a:r>
              <a:rPr lang="en-US" dirty="0" smtClean="0"/>
              <a:t>` mixes in Ruby's `Observable` module</a:t>
            </a:r>
          </a:p>
          <a:p>
            <a:r>
              <a:rPr lang="en-US" dirty="0" smtClean="0"/>
              <a:t>* And a `:pending` task can also be cancelled with the `#cancel` method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17: And so on and so on and so on...</a:t>
            </a:r>
          </a:p>
          <a:p>
            <a:endParaRPr lang="en-US" dirty="0" smtClean="0"/>
          </a:p>
          <a:p>
            <a:r>
              <a:rPr lang="en-US" dirty="0" smtClean="0"/>
              <a:t>* The other `</a:t>
            </a:r>
            <a:r>
              <a:rPr lang="en-US" dirty="0" err="1" smtClean="0"/>
              <a:t>cron</a:t>
            </a:r>
            <a:r>
              <a:rPr lang="en-US" dirty="0" smtClean="0"/>
              <a:t>`-</a:t>
            </a:r>
            <a:r>
              <a:rPr lang="en-US" dirty="0" err="1" smtClean="0"/>
              <a:t>ish</a:t>
            </a:r>
            <a:r>
              <a:rPr lang="en-US" dirty="0" smtClean="0"/>
              <a:t> goodness we sometimes want to implement in code is a repetitive task</a:t>
            </a:r>
            <a:r>
              <a:rPr lang="en-US" baseline="0" dirty="0" smtClean="0"/>
              <a:t> </a:t>
            </a:r>
            <a:r>
              <a:rPr lang="en-US" dirty="0" smtClean="0"/>
              <a:t>that happens over and over and over again at regular intervals.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For this we use the</a:t>
            </a:r>
            <a:r>
              <a:rPr lang="en-US" baseline="0" dirty="0" smtClean="0"/>
              <a:t> </a:t>
            </a:r>
            <a:r>
              <a:rPr lang="en-US" dirty="0" smtClean="0"/>
              <a:t>`</a:t>
            </a:r>
            <a:r>
              <a:rPr lang="en-US" dirty="0" err="1" smtClean="0"/>
              <a:t>TimerTask</a:t>
            </a:r>
            <a:r>
              <a:rPr lang="en-US" dirty="0" smtClean="0"/>
              <a:t>` class.</a:t>
            </a:r>
          </a:p>
          <a:p>
            <a:r>
              <a:rPr lang="en-US" dirty="0" smtClean="0"/>
              <a:t>* This implementation is loosely based on the Java class of the same name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</a:t>
            </a:r>
            <a:r>
              <a:rPr lang="en-US" dirty="0" err="1" smtClean="0"/>
              <a:t>TimerTask.html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18: Simple </a:t>
            </a:r>
            <a:r>
              <a:rPr lang="en-US" dirty="0" err="1" smtClean="0"/>
              <a:t>TimerTask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Want to perform an operation at regular intervals (every 10 seconds, every 5 minutes, etc.)</a:t>
            </a:r>
          </a:p>
          <a:p>
            <a:r>
              <a:rPr lang="en-US" dirty="0" smtClean="0"/>
              <a:t>* Can be stopped and restarted at will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19: </a:t>
            </a:r>
            <a:r>
              <a:rPr lang="en-US" dirty="0" err="1" smtClean="0"/>
              <a:t>TimerTask</a:t>
            </a:r>
            <a:r>
              <a:rPr lang="en-US" dirty="0" smtClean="0"/>
              <a:t> with observation</a:t>
            </a:r>
          </a:p>
          <a:p>
            <a:endParaRPr lang="en-US" dirty="0" smtClean="0"/>
          </a:p>
          <a:p>
            <a:r>
              <a:rPr lang="en-US" dirty="0" smtClean="0"/>
              <a:t>* The `</a:t>
            </a:r>
            <a:r>
              <a:rPr lang="en-US" dirty="0" err="1" smtClean="0"/>
              <a:t>TimerTask</a:t>
            </a:r>
            <a:r>
              <a:rPr lang="en-US" dirty="0" smtClean="0"/>
              <a:t>` class includes the `Observable` </a:t>
            </a:r>
            <a:r>
              <a:rPr lang="en-US" dirty="0" err="1" smtClean="0"/>
              <a:t>mixin</a:t>
            </a:r>
            <a:r>
              <a:rPr lang="en-US" dirty="0" smtClean="0"/>
              <a:t> module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2: Crash Test Dummy</a:t>
            </a:r>
          </a:p>
          <a:p>
            <a:endParaRPr lang="en-US" dirty="0" smtClean="0"/>
          </a:p>
          <a:p>
            <a:r>
              <a:rPr lang="en-US" dirty="0" smtClean="0"/>
              <a:t>Before we start looking at the code, we need a crash test dummy.</a:t>
            </a:r>
          </a:p>
          <a:p>
            <a:endParaRPr lang="en-US" dirty="0" smtClean="0"/>
          </a:p>
          <a:p>
            <a:r>
              <a:rPr lang="en-US" dirty="0" smtClean="0"/>
              <a:t>* Often when showing sample concurrent code we use `sleep` statements to simulate non-determinism</a:t>
            </a:r>
          </a:p>
          <a:p>
            <a:r>
              <a:rPr lang="en-US" dirty="0" smtClean="0"/>
              <a:t>* This works, but is something of a co-out</a:t>
            </a:r>
          </a:p>
          <a:p>
            <a:r>
              <a:rPr lang="en-US" dirty="0" smtClean="0"/>
              <a:t>* For this presentation I have created a small class for test driving our sample code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20: </a:t>
            </a:r>
            <a:r>
              <a:rPr lang="en-US" dirty="0" err="1" smtClean="0"/>
              <a:t>TimerTask</a:t>
            </a:r>
            <a:r>
              <a:rPr lang="en-US" dirty="0" smtClean="0"/>
              <a:t> that changes its own execution</a:t>
            </a:r>
          </a:p>
          <a:p>
            <a:endParaRPr lang="en-US" dirty="0" smtClean="0"/>
          </a:p>
          <a:p>
            <a:r>
              <a:rPr lang="en-US" dirty="0" smtClean="0"/>
              <a:t>* In rare cases a `</a:t>
            </a:r>
            <a:r>
              <a:rPr lang="en-US" dirty="0" err="1" smtClean="0"/>
              <a:t>TimerTask</a:t>
            </a:r>
            <a:r>
              <a:rPr lang="en-US" dirty="0" smtClean="0"/>
              <a:t>` may want to update its own execution lifecycle</a:t>
            </a:r>
          </a:p>
          <a:p>
            <a:r>
              <a:rPr lang="en-US" dirty="0" smtClean="0"/>
              <a:t>* On execution a reference to the task object will be passed as the first block parameter</a:t>
            </a:r>
          </a:p>
          <a:p>
            <a:r>
              <a:rPr lang="en-US" dirty="0" smtClean="0"/>
              <a:t>* The task can then alter its own lifecycle, even shutting itself 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21: All the world's a stage</a:t>
            </a:r>
          </a:p>
          <a:p>
            <a:endParaRPr lang="en-US" dirty="0" smtClean="0"/>
          </a:p>
          <a:p>
            <a:r>
              <a:rPr lang="en-US" dirty="0" smtClean="0"/>
              <a:t>The actor model is becoming very popular lately, largely due to interest in </a:t>
            </a:r>
            <a:r>
              <a:rPr lang="en-US" dirty="0" err="1" smtClean="0"/>
              <a:t>Erlang</a:t>
            </a:r>
            <a:r>
              <a:rPr lang="en-US" dirty="0" smtClean="0"/>
              <a:t>. Actors are also surprisingly controversial in some circles.</a:t>
            </a:r>
          </a:p>
          <a:p>
            <a:endParaRPr lang="en-US" dirty="0" smtClean="0"/>
          </a:p>
          <a:p>
            <a:r>
              <a:rPr lang="en-US" dirty="0" smtClean="0"/>
              <a:t>* The actor model was first proposed in 1973 by Originally proposed in 1973 by Carl Hewitt, Peter Bishop, and Richard </a:t>
            </a:r>
            <a:r>
              <a:rPr lang="en-US" dirty="0" err="1" smtClean="0"/>
              <a:t>Steiger</a:t>
            </a:r>
            <a:r>
              <a:rPr lang="en-US" dirty="0" smtClean="0"/>
              <a:t> at the M.I.T. Artificial Intelligence Laboratory</a:t>
            </a:r>
          </a:p>
          <a:p>
            <a:r>
              <a:rPr lang="en-US" dirty="0" smtClean="0"/>
              <a:t>* Much has changed since 1973</a:t>
            </a:r>
          </a:p>
          <a:p>
            <a:r>
              <a:rPr lang="en-US" dirty="0" smtClean="0"/>
              <a:t>* There is not universally accepted strict definition of what an actor is</a:t>
            </a:r>
          </a:p>
          <a:p>
            <a:r>
              <a:rPr lang="en-US" dirty="0" smtClean="0"/>
              <a:t>* Most would agree on the general idea but arguments over the details abound</a:t>
            </a:r>
          </a:p>
          <a:p>
            <a:r>
              <a:rPr lang="en-US" dirty="0" smtClean="0"/>
              <a:t>* Actor implementations vary widely--no two are the same</a:t>
            </a:r>
          </a:p>
          <a:p>
            <a:endParaRPr lang="en-US" dirty="0" smtClean="0"/>
          </a:p>
          <a:p>
            <a:r>
              <a:rPr lang="en-US" dirty="0" smtClean="0"/>
              <a:t>### What is an actor?</a:t>
            </a:r>
          </a:p>
          <a:p>
            <a:endParaRPr lang="en-US" dirty="0" smtClean="0"/>
          </a:p>
          <a:p>
            <a:r>
              <a:rPr lang="en-US" dirty="0" smtClean="0"/>
              <a:t>My definition: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Ø"/>
            </a:pPr>
            <a:r>
              <a:rPr lang="en-US" dirty="0" smtClean="0"/>
              <a:t>An independent, concurrent, single-purpose, computational entity that communicates exclusively via message passing.</a:t>
            </a:r>
          </a:p>
          <a:p>
            <a:pPr marL="0" indent="0">
              <a:buFont typeface="Wingdings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22: Actor and an Actor pool</a:t>
            </a:r>
          </a:p>
          <a:p>
            <a:endParaRPr lang="en-US" dirty="0" smtClean="0"/>
          </a:p>
          <a:p>
            <a:r>
              <a:rPr lang="en-US" dirty="0" smtClean="0"/>
              <a:t>* The Actor class in this library is based solely on the Actor task defined in the </a:t>
            </a:r>
            <a:r>
              <a:rPr lang="en-US" dirty="0" err="1" smtClean="0"/>
              <a:t>Scala</a:t>
            </a:r>
            <a:r>
              <a:rPr lang="en-US" dirty="0" smtClean="0"/>
              <a:t> standard library.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/current/</a:t>
            </a:r>
            <a:r>
              <a:rPr lang="en-US" dirty="0" err="1" smtClean="0"/>
              <a:t>index.html#scala.actors.Actor</a:t>
            </a:r>
            <a:endParaRPr lang="en-US" dirty="0" smtClean="0"/>
          </a:p>
          <a:p>
            <a:r>
              <a:rPr lang="en-US" dirty="0" smtClean="0"/>
              <a:t>* It does not implement all the features of </a:t>
            </a:r>
            <a:r>
              <a:rPr lang="en-US" dirty="0" err="1" smtClean="0"/>
              <a:t>Scala's</a:t>
            </a:r>
            <a:r>
              <a:rPr lang="en-US" dirty="0" smtClean="0"/>
              <a:t> Actor</a:t>
            </a:r>
          </a:p>
          <a:p>
            <a:r>
              <a:rPr lang="en-US" dirty="0" smtClean="0"/>
              <a:t>* But its behavior for what *has* been implemented is nearly identical</a:t>
            </a:r>
          </a:p>
          <a:p>
            <a:r>
              <a:rPr lang="en-US" dirty="0" smtClean="0"/>
              <a:t>* The excluded features mostly deal with </a:t>
            </a:r>
            <a:r>
              <a:rPr lang="en-US" dirty="0" err="1" smtClean="0"/>
              <a:t>Scala's</a:t>
            </a:r>
            <a:r>
              <a:rPr lang="en-US" dirty="0" smtClean="0"/>
              <a:t> message semantics, strong typing,</a:t>
            </a:r>
          </a:p>
          <a:p>
            <a:r>
              <a:rPr lang="en-US" dirty="0" smtClean="0"/>
              <a:t>  and other characteristics of </a:t>
            </a:r>
            <a:r>
              <a:rPr lang="en-US" dirty="0" err="1" smtClean="0"/>
              <a:t>Scala</a:t>
            </a:r>
            <a:r>
              <a:rPr lang="en-US" dirty="0" smtClean="0"/>
              <a:t> that don't really apply to Ruby.</a:t>
            </a:r>
          </a:p>
          <a:p>
            <a:r>
              <a:rPr lang="en-US" dirty="0" smtClean="0"/>
              <a:t>* Unlike most of the abstractions in this library, `Actor` takes an *object-oriented*</a:t>
            </a:r>
          </a:p>
          <a:p>
            <a:r>
              <a:rPr lang="en-US" dirty="0" smtClean="0"/>
              <a:t>  approach to asynchronous concurrency, rather than a *functional programming* approach</a:t>
            </a:r>
          </a:p>
          <a:p>
            <a:r>
              <a:rPr lang="en-US" dirty="0" smtClean="0"/>
              <a:t>* Actors are defined by </a:t>
            </a:r>
            <a:r>
              <a:rPr lang="en-US" dirty="0" err="1" smtClean="0"/>
              <a:t>subclassing</a:t>
            </a:r>
            <a:r>
              <a:rPr lang="en-US" dirty="0" smtClean="0"/>
              <a:t> the `Concurrent::Actor` class and overriding the `#act` method</a:t>
            </a:r>
          </a:p>
          <a:p>
            <a:r>
              <a:rPr lang="en-US" dirty="0" smtClean="0"/>
              <a:t>* Actors can also be pooled--a collection of actors share the same mailbox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23: Different ways to post</a:t>
            </a:r>
          </a:p>
          <a:p>
            <a:endParaRPr lang="en-US" dirty="0" smtClean="0"/>
          </a:p>
          <a:p>
            <a:r>
              <a:rPr lang="en-US" dirty="0" smtClean="0"/>
              <a:t>* There are several variations of the `#post` method available</a:t>
            </a:r>
          </a:p>
          <a:p>
            <a:r>
              <a:rPr lang="en-US" dirty="0" smtClean="0"/>
              <a:t>* The `#post?` method returns a "future" object that can be queried for the result</a:t>
            </a:r>
          </a:p>
          <a:p>
            <a:r>
              <a:rPr lang="en-US" dirty="0" smtClean="0"/>
              <a:t>* The `post!` method blocks and waits for the result</a:t>
            </a:r>
          </a:p>
          <a:p>
            <a:r>
              <a:rPr lang="en-US" dirty="0" smtClean="0"/>
              <a:t>  * `Concurrent::Runnable::</a:t>
            </a:r>
            <a:r>
              <a:rPr lang="en-US" dirty="0" err="1" smtClean="0"/>
              <a:t>LifecycleError</a:t>
            </a:r>
            <a:r>
              <a:rPr lang="en-US" dirty="0" smtClean="0"/>
              <a:t>` will be raised if the message cannot be</a:t>
            </a:r>
          </a:p>
          <a:p>
            <a:r>
              <a:rPr lang="en-US" dirty="0" smtClean="0"/>
              <a:t>    queued, such as when the `Actor` is not running.</a:t>
            </a:r>
          </a:p>
          <a:p>
            <a:r>
              <a:rPr lang="en-US" dirty="0" smtClean="0"/>
              <a:t>  * `Concurrent::</a:t>
            </a:r>
            <a:r>
              <a:rPr lang="en-US" dirty="0" err="1" smtClean="0"/>
              <a:t>TimeoutError</a:t>
            </a:r>
            <a:r>
              <a:rPr lang="en-US" dirty="0" smtClean="0"/>
              <a:t>` will be raised if the message is not processed within</a:t>
            </a:r>
          </a:p>
          <a:p>
            <a:r>
              <a:rPr lang="en-US" dirty="0" smtClean="0"/>
              <a:t>    the designated timeout period</a:t>
            </a:r>
          </a:p>
          <a:p>
            <a:r>
              <a:rPr lang="en-US" dirty="0" smtClean="0"/>
              <a:t>  * Any exception raised during message processing will be re-raised after all</a:t>
            </a:r>
          </a:p>
          <a:p>
            <a:r>
              <a:rPr lang="en-US" dirty="0" smtClean="0"/>
              <a:t>    post-processing operations (such as observer callbacks) have completed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24: Actor with observation</a:t>
            </a:r>
          </a:p>
          <a:p>
            <a:endParaRPr lang="en-US" dirty="0" smtClean="0"/>
          </a:p>
          <a:p>
            <a:r>
              <a:rPr lang="en-US" dirty="0" smtClean="0"/>
              <a:t>* It should be no surprise by this time that `Actor` includes the `Observable` 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  module and can be observed in standard fashion</a:t>
            </a:r>
          </a:p>
          <a:p>
            <a:r>
              <a:rPr lang="en-US" dirty="0" smtClean="0"/>
              <a:t>* Note that the observer's `#update` method also receives the message as an argument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9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25: Actor Ping Pong</a:t>
            </a:r>
          </a:p>
          <a:p>
            <a:endParaRPr lang="en-US" dirty="0" smtClean="0"/>
          </a:p>
          <a:p>
            <a:r>
              <a:rPr lang="en-US" dirty="0" smtClean="0"/>
              <a:t>* The canonical actor example seems to be two actors playing ping pong</a:t>
            </a:r>
          </a:p>
          <a:p>
            <a:r>
              <a:rPr lang="en-US" dirty="0" smtClean="0"/>
              <a:t>* This is a Ruby variant of a </a:t>
            </a:r>
            <a:r>
              <a:rPr lang="en-US" dirty="0" err="1" smtClean="0"/>
              <a:t>Scala</a:t>
            </a:r>
            <a:r>
              <a:rPr lang="en-US" dirty="0" smtClean="0"/>
              <a:t> version implemented in a well-known tutorial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/old/node/242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26: Who watches the Watchmen?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Erlang</a:t>
            </a:r>
            <a:r>
              <a:rPr lang="en-US" dirty="0" smtClean="0"/>
              <a:t> is known for its fault tolerance, known to be helped achieve nine-nines of uptime (99.9999999%) in one well-known case (http://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/questions/8426897/erlangs-99-9999999-nine-nines-reliability)</a:t>
            </a:r>
          </a:p>
          <a:p>
            <a:r>
              <a:rPr lang="en-US" dirty="0" smtClean="0"/>
              <a:t>* The fault tolerance has less to do with the language and the virtual machine than it does deliberate design decisions</a:t>
            </a:r>
          </a:p>
          <a:p>
            <a:r>
              <a:rPr lang="en-US" dirty="0" smtClean="0"/>
              <a:t>* One key tool for obtaining high uptime is the Supervisor module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www.erlang.org</a:t>
            </a:r>
            <a:r>
              <a:rPr lang="en-US" dirty="0" smtClean="0"/>
              <a:t>/doc/man/</a:t>
            </a:r>
            <a:r>
              <a:rPr lang="en-US" dirty="0" err="1" smtClean="0"/>
              <a:t>supervisor.html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27: The awesome power of the Supervisor</a:t>
            </a:r>
          </a:p>
          <a:p>
            <a:endParaRPr lang="en-US" dirty="0" smtClean="0"/>
          </a:p>
          <a:p>
            <a:r>
              <a:rPr lang="en-US" dirty="0" smtClean="0"/>
              <a:t>This complex example combines actors, actor pools, timer tasks, and supervisors to show the power of the Concurrent Library</a:t>
            </a:r>
          </a:p>
          <a:p>
            <a:endParaRPr lang="en-US" dirty="0" smtClean="0"/>
          </a:p>
          <a:p>
            <a:r>
              <a:rPr lang="en-US" dirty="0" smtClean="0"/>
              <a:t>* The supervisor class in the Concurrent Ruby library is a functionally-complete copy of </a:t>
            </a:r>
            <a:r>
              <a:rPr lang="en-US" dirty="0" err="1" smtClean="0"/>
              <a:t>Erlang's</a:t>
            </a:r>
            <a:r>
              <a:rPr lang="en-US" dirty="0" smtClean="0"/>
              <a:t> </a:t>
            </a:r>
            <a:r>
              <a:rPr lang="en-US" dirty="0" err="1" smtClean="0"/>
              <a:t>supervior</a:t>
            </a:r>
            <a:r>
              <a:rPr lang="en-US" dirty="0" smtClean="0"/>
              <a:t> in Ruby</a:t>
            </a:r>
          </a:p>
          <a:p>
            <a:r>
              <a:rPr lang="en-US" dirty="0" smtClean="0"/>
              <a:t>* Can be used with any object that supports three methods: a blocking `#run` method, a `#running?` predicate method, and a `#stop` method that can be called from a different thread</a:t>
            </a:r>
          </a:p>
          <a:p>
            <a:r>
              <a:rPr lang="en-US" dirty="0" smtClean="0"/>
              <a:t>* The `Runnable` </a:t>
            </a:r>
            <a:r>
              <a:rPr lang="en-US" dirty="0" err="1" smtClean="0"/>
              <a:t>mixin</a:t>
            </a:r>
            <a:r>
              <a:rPr lang="en-US" dirty="0" smtClean="0"/>
              <a:t> module in this library provides that functionality</a:t>
            </a:r>
          </a:p>
          <a:p>
            <a:r>
              <a:rPr lang="en-US" dirty="0" smtClean="0"/>
              <a:t>* Simple add one or more workers to the Supervisor and it will manage the lifecycle of the workers, including restarting them on failure</a:t>
            </a:r>
          </a:p>
          <a:p>
            <a:r>
              <a:rPr lang="en-US" dirty="0" smtClean="0"/>
              <a:t>* Supervisors can supervise other supervisors, creating supervisor trees, just like </a:t>
            </a:r>
            <a:r>
              <a:rPr lang="en-US" dirty="0" err="1" smtClean="0"/>
              <a:t>Erlang</a:t>
            </a:r>
            <a:r>
              <a:rPr lang="en-US" dirty="0" smtClean="0"/>
              <a:t> (http://</a:t>
            </a:r>
            <a:r>
              <a:rPr lang="en-US" dirty="0" err="1" smtClean="0"/>
              <a:t>www.erlang.org</a:t>
            </a:r>
            <a:r>
              <a:rPr lang="en-US" dirty="0" smtClean="0"/>
              <a:t>/documentation/doc-4.9.1/doc/</a:t>
            </a:r>
            <a:r>
              <a:rPr lang="en-US" dirty="0" err="1" smtClean="0"/>
              <a:t>design_principles</a:t>
            </a:r>
            <a:r>
              <a:rPr lang="en-US" dirty="0" smtClean="0"/>
              <a:t>/</a:t>
            </a:r>
            <a:r>
              <a:rPr lang="en-US" dirty="0" err="1" smtClean="0"/>
              <a:t>sup_princ.html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### Code example</a:t>
            </a:r>
          </a:p>
          <a:p>
            <a:endParaRPr lang="en-US" dirty="0" smtClean="0"/>
          </a:p>
          <a:p>
            <a:r>
              <a:rPr lang="en-US" dirty="0" smtClean="0"/>
              <a:t>* Create a simple actor for obtaining finance information</a:t>
            </a:r>
          </a:p>
          <a:p>
            <a:r>
              <a:rPr lang="en-US" dirty="0" smtClean="0"/>
              <a:t>* Create a pool of actors</a:t>
            </a:r>
          </a:p>
          <a:p>
            <a:r>
              <a:rPr lang="en-US" dirty="0" smtClean="0"/>
              <a:t>* A pool is a set of actors that share a common mailbox and load balance the processing of messages to the shared mailbox</a:t>
            </a:r>
          </a:p>
          <a:p>
            <a:r>
              <a:rPr lang="en-US" dirty="0" smtClean="0"/>
              <a:t>* Create two timer tasks that send messages to the pool at random intervals</a:t>
            </a:r>
          </a:p>
          <a:p>
            <a:r>
              <a:rPr lang="en-US" dirty="0" smtClean="0"/>
              <a:t>* Create a supervisor</a:t>
            </a:r>
          </a:p>
          <a:p>
            <a:r>
              <a:rPr lang="en-US" dirty="0" smtClean="0"/>
              <a:t>* Add the actors and the timer tasks to the supervisor as workers</a:t>
            </a:r>
          </a:p>
          <a:p>
            <a:r>
              <a:rPr lang="en-US" dirty="0" smtClean="0"/>
              <a:t>* Run the supervisor, which runs the workers</a:t>
            </a:r>
          </a:p>
          <a:p>
            <a:r>
              <a:rPr lang="en-US" dirty="0" smtClean="0"/>
              <a:t>* See spot run...</a:t>
            </a:r>
          </a:p>
          <a:p>
            <a:r>
              <a:rPr lang="en-US" dirty="0" smtClean="0"/>
              <a:t>* Stop everything by stopping the supervisor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0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28: Event-driven Programming</a:t>
            </a:r>
          </a:p>
          <a:p>
            <a:endParaRPr lang="en-US" dirty="0" smtClean="0"/>
          </a:p>
          <a:p>
            <a:r>
              <a:rPr lang="en-US" dirty="0" smtClean="0"/>
              <a:t>* The event-driven paradigm has become popular recently because of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* JavaScript itself is event-driven</a:t>
            </a:r>
          </a:p>
          <a:p>
            <a:r>
              <a:rPr lang="en-US" dirty="0" smtClean="0"/>
              <a:t>* The core of the event-driven model is the *reactor* pattern</a:t>
            </a:r>
          </a:p>
          <a:p>
            <a:r>
              <a:rPr lang="en-US" dirty="0" smtClean="0"/>
              <a:t>* The reactor patter was first documented in 2000 in the book "Pattern-Oriented Software Architecture Volume 2: Patterns for Concurrent and Networked Objects"</a:t>
            </a:r>
          </a:p>
          <a:p>
            <a:r>
              <a:rPr lang="en-US" dirty="0" smtClean="0"/>
              <a:t>* Excellent choice when your program listens to event sources and responds to incoming messages</a:t>
            </a:r>
          </a:p>
          <a:p>
            <a:endParaRPr lang="en-US" dirty="0" smtClean="0"/>
          </a:p>
          <a:p>
            <a:r>
              <a:rPr lang="en-US" dirty="0" smtClean="0"/>
              <a:t>### Reactor-based programming</a:t>
            </a:r>
          </a:p>
          <a:p>
            <a:endParaRPr lang="en-US" dirty="0" smtClean="0"/>
          </a:p>
          <a:p>
            <a:r>
              <a:rPr lang="en-US" dirty="0" smtClean="0"/>
              <a:t>* Requires three components: the *reactor*, one or more *</a:t>
            </a:r>
            <a:r>
              <a:rPr lang="en-US" dirty="0" err="1" smtClean="0"/>
              <a:t>demultiplexers</a:t>
            </a:r>
            <a:r>
              <a:rPr lang="en-US" dirty="0" smtClean="0"/>
              <a:t>*, and one or more *event handlers*</a:t>
            </a:r>
          </a:p>
          <a:p>
            <a:r>
              <a:rPr lang="en-US" dirty="0" smtClean="0"/>
              <a:t>* The reactor runs forever in a continuous loop, listening to the event sources</a:t>
            </a:r>
          </a:p>
          <a:p>
            <a:r>
              <a:rPr lang="en-US" dirty="0" smtClean="0"/>
              <a:t>* The </a:t>
            </a:r>
            <a:r>
              <a:rPr lang="en-US" dirty="0" err="1" smtClean="0"/>
              <a:t>demultiplexers</a:t>
            </a:r>
            <a:r>
              <a:rPr lang="en-US" dirty="0" smtClean="0"/>
              <a:t>, one per event source, </a:t>
            </a:r>
            <a:r>
              <a:rPr lang="en-US" dirty="0" err="1" smtClean="0"/>
              <a:t>unmarshall</a:t>
            </a:r>
            <a:r>
              <a:rPr lang="en-US" dirty="0" smtClean="0"/>
              <a:t> messages from the event source and pass them to the reactor</a:t>
            </a:r>
          </a:p>
          <a:p>
            <a:r>
              <a:rPr lang="en-US" dirty="0" smtClean="0"/>
              <a:t>* The reactor matches messages to event handlers and runs the appropriate event handlers when found</a:t>
            </a:r>
          </a:p>
          <a:p>
            <a:r>
              <a:rPr lang="en-US" dirty="0" smtClean="0"/>
              <a:t>* The event handlers are callbacks</a:t>
            </a:r>
          </a:p>
          <a:p>
            <a:r>
              <a:rPr lang="en-US" dirty="0" smtClean="0"/>
              <a:t>* All processing occurs on the reactor thread</a:t>
            </a:r>
          </a:p>
          <a:p>
            <a:r>
              <a:rPr lang="en-US" dirty="0" smtClean="0"/>
              <a:t>* All I/O happens on threads other than the reactor thread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0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29: Simple </a:t>
            </a:r>
            <a:r>
              <a:rPr lang="en-US" dirty="0" err="1" smtClean="0"/>
              <a:t>EventMachine</a:t>
            </a:r>
            <a:r>
              <a:rPr lang="en-US" dirty="0" smtClean="0"/>
              <a:t> echo server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 is a Ruby reactor-based framework</a:t>
            </a:r>
          </a:p>
          <a:p>
            <a:r>
              <a:rPr lang="en-US" dirty="0" smtClean="0"/>
              <a:t>* It provides a reactor and numerous </a:t>
            </a:r>
            <a:r>
              <a:rPr lang="en-US" dirty="0" err="1" smtClean="0"/>
              <a:t>demultiplexers</a:t>
            </a:r>
            <a:endParaRPr lang="en-US" dirty="0" smtClean="0"/>
          </a:p>
          <a:p>
            <a:r>
              <a:rPr lang="en-US" dirty="0" smtClean="0"/>
              <a:t>* Each </a:t>
            </a:r>
            <a:r>
              <a:rPr lang="en-US" dirty="0" err="1" smtClean="0"/>
              <a:t>demux</a:t>
            </a:r>
            <a:r>
              <a:rPr lang="en-US" dirty="0" smtClean="0"/>
              <a:t> has its own behavior</a:t>
            </a:r>
          </a:p>
          <a:p>
            <a:r>
              <a:rPr lang="en-US" dirty="0" smtClean="0"/>
              <a:t>* This example uses the simple server </a:t>
            </a:r>
            <a:r>
              <a:rPr lang="en-US" dirty="0" err="1" smtClean="0"/>
              <a:t>demux</a:t>
            </a:r>
            <a:endParaRPr lang="en-US" dirty="0" smtClean="0"/>
          </a:p>
          <a:p>
            <a:r>
              <a:rPr lang="en-US" dirty="0" smtClean="0"/>
              <a:t>* The `Echo` class is the event handler</a:t>
            </a:r>
          </a:p>
          <a:p>
            <a:r>
              <a:rPr lang="en-US" dirty="0" smtClean="0"/>
              <a:t>* The `Echo` class handles two events</a:t>
            </a:r>
          </a:p>
          <a:p>
            <a:r>
              <a:rPr lang="en-US" dirty="0" smtClean="0"/>
              <a:t>* The `</a:t>
            </a:r>
            <a:r>
              <a:rPr lang="en-US" dirty="0" err="1" smtClean="0"/>
              <a:t>post_init</a:t>
            </a:r>
            <a:r>
              <a:rPr lang="en-US" dirty="0" smtClean="0"/>
              <a:t>` event is triggered immediately after a TCP connection is made</a:t>
            </a:r>
          </a:p>
          <a:p>
            <a:r>
              <a:rPr lang="en-US" dirty="0" smtClean="0"/>
              <a:t>* The `</a:t>
            </a:r>
            <a:r>
              <a:rPr lang="en-US" dirty="0" err="1" smtClean="0"/>
              <a:t>receive_data</a:t>
            </a:r>
            <a:r>
              <a:rPr lang="en-US" dirty="0" smtClean="0"/>
              <a:t>` event is triggered every time the client sends data</a:t>
            </a:r>
          </a:p>
          <a:p>
            <a:endParaRPr lang="en-US" dirty="0" smtClean="0"/>
          </a:p>
          <a:p>
            <a:r>
              <a:rPr lang="en-US" dirty="0" smtClean="0"/>
              <a:t>### Running the reactor</a:t>
            </a:r>
          </a:p>
          <a:p>
            <a:endParaRPr lang="en-US" dirty="0" smtClean="0"/>
          </a:p>
          <a:p>
            <a:r>
              <a:rPr lang="en-US" dirty="0" smtClean="0"/>
              <a:t>* The </a:t>
            </a:r>
            <a:r>
              <a:rPr lang="en-US" dirty="0" err="1" smtClean="0"/>
              <a:t>EventMachine</a:t>
            </a:r>
            <a:r>
              <a:rPr lang="en-US" dirty="0" smtClean="0"/>
              <a:t> reactor is started using the `#run` method</a:t>
            </a:r>
          </a:p>
          <a:p>
            <a:r>
              <a:rPr lang="en-US" dirty="0" smtClean="0"/>
              <a:t>* This method takes a block which initializes the reactor</a:t>
            </a:r>
          </a:p>
          <a:p>
            <a:r>
              <a:rPr lang="en-US" dirty="0" smtClean="0"/>
              <a:t>* This is *NOT* the event loop--it is an initializer block</a:t>
            </a:r>
          </a:p>
          <a:p>
            <a:r>
              <a:rPr lang="en-US" dirty="0" smtClean="0"/>
              <a:t>* Everything related to </a:t>
            </a:r>
            <a:r>
              <a:rPr lang="en-US" dirty="0" err="1" smtClean="0"/>
              <a:t>EventMachine</a:t>
            </a:r>
            <a:r>
              <a:rPr lang="en-US" dirty="0" smtClean="0"/>
              <a:t> *must* occur </a:t>
            </a:r>
            <a:r>
              <a:rPr lang="en-US" dirty="0" err="1" smtClean="0"/>
              <a:t>withing</a:t>
            </a:r>
            <a:r>
              <a:rPr lang="en-US" dirty="0" smtClean="0"/>
              <a:t> this block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run`method</a:t>
            </a:r>
            <a:r>
              <a:rPr lang="en-US" dirty="0" smtClean="0"/>
              <a:t> blocks forever as the reactor loop runs and runs and runs</a:t>
            </a:r>
          </a:p>
          <a:p>
            <a:r>
              <a:rPr lang="en-US" dirty="0" smtClean="0"/>
              <a:t>* The only way to exit the `#run` method is to `#stop` the reactor, </a:t>
            </a:r>
            <a:r>
              <a:rPr lang="en-US" dirty="0" err="1" smtClean="0"/>
              <a:t>preferrably</a:t>
            </a:r>
            <a:r>
              <a:rPr lang="en-US" dirty="0" smtClean="0"/>
              <a:t> from within a reactor callback</a:t>
            </a:r>
          </a:p>
          <a:p>
            <a:r>
              <a:rPr lang="en-US" dirty="0" smtClean="0"/>
              <a:t>* The telnet session in the upper right-hand corner shows this code in action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EventMchine</a:t>
            </a:r>
            <a:r>
              <a:rPr lang="en-US" dirty="0" smtClean="0"/>
              <a:t> is a great framework but it takes over your entire application when you use it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3: Finance class</a:t>
            </a:r>
          </a:p>
          <a:p>
            <a:endParaRPr lang="en-US" dirty="0" smtClean="0"/>
          </a:p>
          <a:p>
            <a:r>
              <a:rPr lang="en-US" dirty="0" smtClean="0"/>
              <a:t>This class will serve as our crash test dummy. We will use this class in almost all of our sample code. It isn't a very well-designed class but it exhibits several characteristics which are important when writing concurrent code.</a:t>
            </a:r>
          </a:p>
          <a:p>
            <a:endParaRPr lang="en-US" dirty="0" smtClean="0"/>
          </a:p>
          <a:p>
            <a:r>
              <a:rPr lang="en-US" dirty="0" smtClean="0"/>
              <a:t>### What does it do?</a:t>
            </a:r>
          </a:p>
          <a:p>
            <a:endParaRPr lang="en-US" dirty="0" smtClean="0"/>
          </a:p>
          <a:p>
            <a:r>
              <a:rPr lang="en-US" dirty="0" smtClean="0"/>
              <a:t>This class:</a:t>
            </a:r>
          </a:p>
          <a:p>
            <a:endParaRPr lang="en-US" dirty="0" smtClean="0"/>
          </a:p>
          <a:p>
            <a:r>
              <a:rPr lang="en-US" dirty="0" smtClean="0"/>
              <a:t>* Takes the name of a company (say, "Yahoo") in the constructor</a:t>
            </a:r>
          </a:p>
          <a:p>
            <a:r>
              <a:rPr lang="en-US" dirty="0" smtClean="0"/>
              <a:t>* Uses the `#update` method to query a Yahoo API and retrieve a list of stock ticker symbols for that company on all known international stock exchanges</a:t>
            </a:r>
          </a:p>
          <a:p>
            <a:r>
              <a:rPr lang="en-US" dirty="0" smtClean="0"/>
              <a:t>* It parses the returned data, removing the AJAX wrapper and converting what remains into an array of hashes</a:t>
            </a:r>
          </a:p>
          <a:p>
            <a:r>
              <a:rPr lang="en-US" dirty="0" smtClean="0"/>
              <a:t>* It then stores the data in an instance variable</a:t>
            </a:r>
          </a:p>
          <a:p>
            <a:endParaRPr lang="en-US" dirty="0" smtClean="0"/>
          </a:p>
          <a:p>
            <a:r>
              <a:rPr lang="en-US" dirty="0" smtClean="0"/>
              <a:t>### Characteristics of the code</a:t>
            </a:r>
          </a:p>
          <a:p>
            <a:endParaRPr lang="en-US" dirty="0" smtClean="0"/>
          </a:p>
          <a:p>
            <a:r>
              <a:rPr lang="en-US" dirty="0" smtClean="0"/>
              <a:t>* Performs blocking I/O--one of the main reasons for concurrency</a:t>
            </a:r>
          </a:p>
          <a:p>
            <a:r>
              <a:rPr lang="en-US" dirty="0" smtClean="0"/>
              <a:t>* It performs a computationally-intensive tasks--requires true *parallelism* for improved performance</a:t>
            </a:r>
          </a:p>
          <a:p>
            <a:r>
              <a:rPr lang="en-US" dirty="0" smtClean="0"/>
              <a:t>* Is a *mutable* object (shared mutable data is bad)</a:t>
            </a:r>
          </a:p>
          <a:p>
            <a:r>
              <a:rPr lang="en-US" dirty="0" smtClean="0"/>
              <a:t>* Exposes a reference to a mutable data structure via an attribute reader (again, shared mutable data is bad)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30: Fun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is a deliberately contrived and complex example</a:t>
            </a:r>
          </a:p>
          <a:p>
            <a:r>
              <a:rPr lang="en-US" dirty="0" smtClean="0"/>
              <a:t>* It shows several </a:t>
            </a:r>
            <a:r>
              <a:rPr lang="en-US" dirty="0" err="1" smtClean="0"/>
              <a:t>demultiplexers</a:t>
            </a:r>
            <a:r>
              <a:rPr lang="en-US" dirty="0" smtClean="0"/>
              <a:t> and several event handlers</a:t>
            </a:r>
          </a:p>
          <a:p>
            <a:r>
              <a:rPr lang="en-US" dirty="0" smtClean="0"/>
              <a:t>* It shows the full power of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r>
              <a:rPr lang="en-US" dirty="0" smtClean="0"/>
              <a:t>* One </a:t>
            </a:r>
            <a:r>
              <a:rPr lang="en-US" dirty="0" err="1" smtClean="0"/>
              <a:t>demux</a:t>
            </a:r>
            <a:r>
              <a:rPr lang="en-US" dirty="0" smtClean="0"/>
              <a:t> listens to an AMQP (</a:t>
            </a:r>
            <a:r>
              <a:rPr lang="en-US" dirty="0" err="1" smtClean="0"/>
              <a:t>RabbitMQ</a:t>
            </a:r>
            <a:r>
              <a:rPr lang="en-US" dirty="0" smtClean="0"/>
              <a:t>) queue--it responds to messages on the queue (`#subscribe`) and also to connection lifecycle events (`#</a:t>
            </a:r>
            <a:r>
              <a:rPr lang="en-US" dirty="0" err="1" smtClean="0"/>
              <a:t>on_error</a:t>
            </a:r>
            <a:r>
              <a:rPr lang="en-US" dirty="0" smtClean="0"/>
              <a:t>`)</a:t>
            </a:r>
          </a:p>
          <a:p>
            <a:r>
              <a:rPr lang="en-US" dirty="0" smtClean="0"/>
              <a:t>* It uses the same simple server `Echo` example from the previous slide</a:t>
            </a:r>
          </a:p>
          <a:p>
            <a:r>
              <a:rPr lang="en-US" dirty="0" smtClean="0"/>
              <a:t>* It uses a periodic timer to trigger events at regular intervals (just like `</a:t>
            </a:r>
            <a:r>
              <a:rPr lang="en-US" dirty="0" err="1" smtClean="0"/>
              <a:t>TimerTask</a:t>
            </a:r>
            <a:r>
              <a:rPr lang="en-US" dirty="0" smtClean="0"/>
              <a:t>` from earlier in the presentation)</a:t>
            </a:r>
          </a:p>
          <a:p>
            <a:r>
              <a:rPr lang="en-US" dirty="0" smtClean="0"/>
              <a:t>* It traps OS signals to shut down the reactor (control-c and control-z)</a:t>
            </a:r>
          </a:p>
          <a:p>
            <a:r>
              <a:rPr lang="en-US" dirty="0" smtClean="0"/>
              <a:t>* And it sets up an RPC server that uses </a:t>
            </a:r>
            <a:r>
              <a:rPr lang="en-US" dirty="0" err="1" smtClean="0"/>
              <a:t>Arachni</a:t>
            </a:r>
            <a:r>
              <a:rPr lang="en-US" dirty="0" smtClean="0"/>
              <a:t>-RPC to proxy calls to an array object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31: Meltdown</a:t>
            </a:r>
          </a:p>
          <a:p>
            <a:endParaRPr lang="en-US" dirty="0" smtClean="0"/>
          </a:p>
          <a:p>
            <a:r>
              <a:rPr lang="en-US" dirty="0" smtClean="0"/>
              <a:t>*Do NOT block the reactor!*</a:t>
            </a:r>
          </a:p>
          <a:p>
            <a:endParaRPr lang="en-US" dirty="0" smtClean="0"/>
          </a:p>
          <a:p>
            <a:r>
              <a:rPr lang="en-US" dirty="0" smtClean="0"/>
              <a:t>* When doing event-driven programming it is important to not block the reactor</a:t>
            </a:r>
          </a:p>
          <a:p>
            <a:r>
              <a:rPr lang="en-US" dirty="0" smtClean="0"/>
              <a:t>* Event handlers run on the same thread as the reactor</a:t>
            </a:r>
          </a:p>
          <a:p>
            <a:r>
              <a:rPr lang="en-US" dirty="0" smtClean="0"/>
              <a:t>* Long-running operations, such as blocking I/O, will block the reactor thread</a:t>
            </a:r>
          </a:p>
          <a:p>
            <a:r>
              <a:rPr lang="en-US" dirty="0" smtClean="0"/>
              <a:t>* The reactor will be unable to respond to new requests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Alway</a:t>
            </a:r>
            <a:r>
              <a:rPr lang="en-US" dirty="0" smtClean="0"/>
              <a:t> try to perform blocking operations on a thread other than the reactor thread</a:t>
            </a:r>
          </a:p>
          <a:p>
            <a:r>
              <a:rPr lang="en-US" dirty="0" smtClean="0"/>
              <a:t>* But do *NOT* spawn your own threads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2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32: EM-friendly libraries</a:t>
            </a:r>
          </a:p>
          <a:p>
            <a:endParaRPr lang="en-US" dirty="0" smtClean="0"/>
          </a:p>
          <a:p>
            <a:r>
              <a:rPr lang="en-US" dirty="0" smtClean="0"/>
              <a:t>* Whenever possible, use libraries specifically designed to work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r>
              <a:rPr lang="en-US" dirty="0" smtClean="0"/>
              <a:t>* This example updates the `Finance` class from earlier</a:t>
            </a:r>
          </a:p>
          <a:p>
            <a:r>
              <a:rPr lang="en-US" dirty="0" smtClean="0"/>
              <a:t>* It replaces `</a:t>
            </a:r>
            <a:r>
              <a:rPr lang="en-US" dirty="0" err="1" smtClean="0"/>
              <a:t>RestClient</a:t>
            </a:r>
            <a:r>
              <a:rPr lang="en-US" dirty="0" smtClean="0"/>
              <a:t>` with `</a:t>
            </a:r>
            <a:r>
              <a:rPr lang="en-US" dirty="0" err="1" smtClean="0"/>
              <a:t>EventMachine</a:t>
            </a:r>
            <a:r>
              <a:rPr lang="en-US" dirty="0" smtClean="0"/>
              <a:t>::</a:t>
            </a:r>
            <a:r>
              <a:rPr lang="en-US" dirty="0" err="1" smtClean="0"/>
              <a:t>HttpRequest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It also uses the simple TCP server, in a variation of the `Echo` example from earlier</a:t>
            </a:r>
          </a:p>
          <a:p>
            <a:r>
              <a:rPr lang="en-US" dirty="0" smtClean="0"/>
              <a:t>* The code look very different because the new library is event-driven (callback-based)</a:t>
            </a:r>
          </a:p>
          <a:p>
            <a:r>
              <a:rPr lang="en-US" dirty="0" smtClean="0"/>
              <a:t>* But the new code plays nicely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33: </a:t>
            </a:r>
            <a:r>
              <a:rPr lang="en-US" dirty="0" err="1" smtClean="0"/>
              <a:t>EventMachine</a:t>
            </a:r>
            <a:r>
              <a:rPr lang="en-US" dirty="0" smtClean="0"/>
              <a:t> Defer</a:t>
            </a:r>
          </a:p>
          <a:p>
            <a:endParaRPr lang="en-US" dirty="0" smtClean="0"/>
          </a:p>
          <a:p>
            <a:r>
              <a:rPr lang="en-US" dirty="0" smtClean="0"/>
              <a:t>* Sometimes it will not be possible to rewrite the code using an EM-friendly library</a:t>
            </a:r>
          </a:p>
          <a:p>
            <a:r>
              <a:rPr lang="en-US" dirty="0" smtClean="0"/>
              <a:t>* This example uses the unmodified `Finance` class from earlier</a:t>
            </a:r>
          </a:p>
          <a:p>
            <a:r>
              <a:rPr lang="en-US" dirty="0" smtClean="0"/>
              <a:t>* It also uses the simple TCP server, in a variation of the `Echo` example from earlier</a:t>
            </a:r>
          </a:p>
          <a:p>
            <a:r>
              <a:rPr lang="en-US" dirty="0" smtClean="0"/>
              <a:t>* This example runs the blocking `#update` call within an </a:t>
            </a:r>
            <a:r>
              <a:rPr lang="en-US" dirty="0" err="1" smtClean="0"/>
              <a:t>EventMachine</a:t>
            </a:r>
            <a:r>
              <a:rPr lang="en-US" dirty="0" smtClean="0"/>
              <a:t> `#defer` block</a:t>
            </a:r>
          </a:p>
          <a:p>
            <a:r>
              <a:rPr lang="en-US" dirty="0" smtClean="0"/>
              <a:t>* The `#defer` in this example is very similar to the future we saw at the beginning of the presentation, but only provides callbacks</a:t>
            </a:r>
          </a:p>
          <a:p>
            <a:r>
              <a:rPr lang="en-US" dirty="0" smtClean="0"/>
              <a:t>* Now the blocking I/O can happen on </a:t>
            </a:r>
            <a:r>
              <a:rPr lang="en-US" dirty="0" err="1" smtClean="0"/>
              <a:t>EventMachine's</a:t>
            </a:r>
            <a:r>
              <a:rPr lang="en-US" dirty="0" smtClean="0"/>
              <a:t> internal thread pool and not block the reactor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7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34: Lights, camera, action!</a:t>
            </a:r>
          </a:p>
          <a:p>
            <a:endParaRPr lang="en-US" dirty="0" smtClean="0"/>
          </a:p>
          <a:p>
            <a:r>
              <a:rPr lang="en-US" dirty="0" smtClean="0"/>
              <a:t>Celluloid is a Ruby actor framework.</a:t>
            </a:r>
          </a:p>
          <a:p>
            <a:endParaRPr lang="en-US" dirty="0" smtClean="0"/>
          </a:p>
          <a:p>
            <a:r>
              <a:rPr lang="en-US" dirty="0" smtClean="0"/>
              <a:t>* https://</a:t>
            </a:r>
            <a:r>
              <a:rPr lang="en-US" dirty="0" err="1" smtClean="0"/>
              <a:t>github.com</a:t>
            </a:r>
            <a:r>
              <a:rPr lang="en-US" dirty="0" smtClean="0"/>
              <a:t>/celluloid/celluloid</a:t>
            </a:r>
          </a:p>
          <a:p>
            <a:r>
              <a:rPr lang="en-US" dirty="0" smtClean="0"/>
              <a:t>* Celluloid is "opinionated software"</a:t>
            </a:r>
          </a:p>
          <a:p>
            <a:r>
              <a:rPr lang="en-US" dirty="0" smtClean="0"/>
              <a:t>* Like Rails and </a:t>
            </a:r>
            <a:r>
              <a:rPr lang="en-US" dirty="0" err="1" smtClean="0"/>
              <a:t>EventMachine</a:t>
            </a:r>
            <a:r>
              <a:rPr lang="en-US" dirty="0" smtClean="0"/>
              <a:t> it is intended to provide a complete solution</a:t>
            </a:r>
          </a:p>
          <a:p>
            <a:r>
              <a:rPr lang="en-US" dirty="0" smtClean="0"/>
              <a:t>* Everything within Celluloid is tightly coupled to everything else within Celluloid</a:t>
            </a:r>
          </a:p>
          <a:p>
            <a:r>
              <a:rPr lang="en-US" dirty="0" smtClean="0"/>
              <a:t>* It works great with itself and the other projects within its ecosystem</a:t>
            </a:r>
          </a:p>
          <a:p>
            <a:r>
              <a:rPr lang="en-US" dirty="0" smtClean="0"/>
              <a:t>* It doesn't necessarily work so well with libraries outside </a:t>
            </a:r>
            <a:r>
              <a:rPr lang="en-US" dirty="0" err="1" smtClean="0"/>
              <a:t>theecosystem</a:t>
            </a:r>
            <a:endParaRPr lang="en-US" dirty="0" smtClean="0"/>
          </a:p>
          <a:p>
            <a:r>
              <a:rPr lang="en-US" dirty="0" smtClean="0"/>
              <a:t>* Most actor implementations are in functional programming languages and follow FP design principles</a:t>
            </a:r>
          </a:p>
          <a:p>
            <a:r>
              <a:rPr lang="en-US" dirty="0" smtClean="0"/>
              <a:t>* Celluloid is different--Celluloid fully embraces Object Orientation</a:t>
            </a:r>
          </a:p>
          <a:p>
            <a:r>
              <a:rPr lang="en-US" dirty="0" smtClean="0"/>
              <a:t>* Celluloid conflates the message passing described by Hewitt et. al. with Alan Kay's classic Smalltalk quote in which he equates method calls with message passing</a:t>
            </a:r>
          </a:p>
          <a:p>
            <a:r>
              <a:rPr lang="en-US" dirty="0" smtClean="0"/>
              <a:t>* As a result, actors in Celluloid are fully asynchronous objects on which any method can be called asynchronously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1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35: Celluloid</a:t>
            </a:r>
          </a:p>
          <a:p>
            <a:endParaRPr lang="en-US" dirty="0" smtClean="0"/>
          </a:p>
          <a:p>
            <a:r>
              <a:rPr lang="en-US" dirty="0" smtClean="0"/>
              <a:t>* This is the same `Finance` class we have been using the entire presentation</a:t>
            </a:r>
          </a:p>
          <a:p>
            <a:r>
              <a:rPr lang="en-US" dirty="0" smtClean="0"/>
              <a:t>* The only difference is the `include Celluloid` line which turns objects of this class into Celluloid actors</a:t>
            </a:r>
          </a:p>
          <a:p>
            <a:r>
              <a:rPr lang="en-US" dirty="0" smtClean="0"/>
              <a:t>* As seen at the bottom, the `#update` method can still be called synchronously and will still behave the same</a:t>
            </a:r>
          </a:p>
          <a:p>
            <a:r>
              <a:rPr lang="en-US" dirty="0" smtClean="0"/>
              <a:t>* It can also be </a:t>
            </a:r>
            <a:r>
              <a:rPr lang="en-US" dirty="0" err="1" smtClean="0"/>
              <a:t>calles</a:t>
            </a:r>
            <a:r>
              <a:rPr lang="en-US" dirty="0" smtClean="0"/>
              <a:t> asynchronously via the `#</a:t>
            </a:r>
            <a:r>
              <a:rPr lang="en-US" dirty="0" err="1" smtClean="0"/>
              <a:t>async</a:t>
            </a:r>
            <a:r>
              <a:rPr lang="en-US" dirty="0" smtClean="0"/>
              <a:t>` proxy method</a:t>
            </a:r>
          </a:p>
          <a:p>
            <a:r>
              <a:rPr lang="en-US" dirty="0" smtClean="0"/>
              <a:t>* When called asynchronously it behaves similarly to the asynchronous abstractions we looked at earlier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36: Linking actors</a:t>
            </a:r>
          </a:p>
          <a:p>
            <a:endParaRPr lang="en-US" dirty="0" smtClean="0"/>
          </a:p>
          <a:p>
            <a:r>
              <a:rPr lang="en-US" dirty="0" smtClean="0"/>
              <a:t>* This slide may seem odd at first, but it reveals important functionality</a:t>
            </a:r>
          </a:p>
          <a:p>
            <a:r>
              <a:rPr lang="en-US" dirty="0" smtClean="0"/>
              <a:t>* Celluloid allows actors to be linked so that they all die together</a:t>
            </a:r>
          </a:p>
          <a:p>
            <a:r>
              <a:rPr lang="en-US" dirty="0" smtClean="0"/>
              <a:t>* This is a feature inspired by the </a:t>
            </a:r>
            <a:r>
              <a:rPr lang="en-US" dirty="0" err="1" smtClean="0"/>
              <a:t>Erlang</a:t>
            </a:r>
            <a:r>
              <a:rPr lang="en-US" dirty="0" smtClean="0"/>
              <a:t> virtual machine ability to link </a:t>
            </a:r>
            <a:r>
              <a:rPr lang="en-US" dirty="0" err="1" smtClean="0"/>
              <a:t>Erlang</a:t>
            </a:r>
            <a:r>
              <a:rPr lang="en-US" dirty="0" smtClean="0"/>
              <a:t> processes</a:t>
            </a:r>
          </a:p>
          <a:p>
            <a:r>
              <a:rPr lang="en-US" dirty="0" smtClean="0"/>
              <a:t>* This is part of </a:t>
            </a:r>
            <a:r>
              <a:rPr lang="en-US" dirty="0" err="1" smtClean="0"/>
              <a:t>Erlang's</a:t>
            </a:r>
            <a:r>
              <a:rPr lang="en-US" dirty="0" smtClean="0"/>
              <a:t> famous "let it fail" </a:t>
            </a:r>
            <a:r>
              <a:rPr lang="en-US" dirty="0" err="1" smtClean="0"/>
              <a:t>philospohy</a:t>
            </a:r>
            <a:endParaRPr lang="en-US" dirty="0" smtClean="0"/>
          </a:p>
          <a:p>
            <a:r>
              <a:rPr lang="en-US" dirty="0" smtClean="0"/>
              <a:t>* Under this philosophy, there are only two states: good and bad</a:t>
            </a:r>
          </a:p>
          <a:p>
            <a:r>
              <a:rPr lang="en-US" dirty="0" smtClean="0"/>
              <a:t>* There is no intermediate state between good and bad</a:t>
            </a:r>
          </a:p>
          <a:p>
            <a:r>
              <a:rPr lang="en-US" dirty="0" smtClean="0"/>
              <a:t>* When something goes wrong the whole structure, no matter how complex, should be broken down so that it can be rebuilt</a:t>
            </a:r>
          </a:p>
          <a:p>
            <a:endParaRPr lang="en-US" dirty="0" smtClean="0"/>
          </a:p>
          <a:p>
            <a:r>
              <a:rPr lang="en-US" dirty="0" smtClean="0"/>
              <a:t>### The code</a:t>
            </a:r>
          </a:p>
          <a:p>
            <a:endParaRPr lang="en-US" dirty="0" smtClean="0"/>
          </a:p>
          <a:p>
            <a:r>
              <a:rPr lang="en-US" dirty="0" smtClean="0"/>
              <a:t>* The `#</a:t>
            </a:r>
            <a:r>
              <a:rPr lang="en-US" dirty="0" err="1" smtClean="0"/>
              <a:t>trap_exit</a:t>
            </a:r>
            <a:r>
              <a:rPr lang="en-US" dirty="0" smtClean="0"/>
              <a:t>` method is used to declaratively indicate which method should be called when linked actors die (in this case it's the `#actor died` method)</a:t>
            </a:r>
          </a:p>
          <a:p>
            <a:r>
              <a:rPr lang="en-US" dirty="0" smtClean="0"/>
              <a:t>* Our simple `#</a:t>
            </a:r>
            <a:r>
              <a:rPr lang="en-US" dirty="0" err="1" smtClean="0"/>
              <a:t>actor_died</a:t>
            </a:r>
            <a:r>
              <a:rPr lang="en-US" dirty="0" smtClean="0"/>
              <a:t>` method just prints output to the console</a:t>
            </a:r>
          </a:p>
          <a:p>
            <a:r>
              <a:rPr lang="en-US" dirty="0" smtClean="0"/>
              <a:t>* Our `Financier` class creates several actors and links itself to them using the `#link` method</a:t>
            </a:r>
          </a:p>
          <a:p>
            <a:r>
              <a:rPr lang="en-US" dirty="0" smtClean="0"/>
              <a:t>* We then call the `#update` method of `Financier` with a query that we know will cause an exception</a:t>
            </a:r>
          </a:p>
          <a:p>
            <a:r>
              <a:rPr lang="en-US" dirty="0" smtClean="0"/>
              <a:t>* As we see from the output, when the first actor dies all the actors in the tree die, thus ensuring we have no "partial" or "intermediate" state</a:t>
            </a:r>
          </a:p>
          <a:p>
            <a:r>
              <a:rPr lang="en-US" dirty="0" smtClean="0"/>
              <a:t>* What we need now is some way to restart the actor tree…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3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37: Supervisors, Part </a:t>
            </a:r>
            <a:r>
              <a:rPr lang="en-US" dirty="0" err="1" smtClean="0"/>
              <a:t>Deux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As with Concurrent Ruby, Celluloid provides mechanisms for actor pools and </a:t>
            </a:r>
            <a:r>
              <a:rPr lang="en-US" dirty="0" err="1" smtClean="0"/>
              <a:t>Erlang</a:t>
            </a:r>
            <a:r>
              <a:rPr lang="en-US" dirty="0" smtClean="0"/>
              <a:t>-inspired supervisors</a:t>
            </a:r>
          </a:p>
          <a:p>
            <a:r>
              <a:rPr lang="en-US" dirty="0" smtClean="0"/>
              <a:t>* As is the norm with Celluloid, these </a:t>
            </a:r>
            <a:r>
              <a:rPr lang="en-US" dirty="0" err="1" smtClean="0"/>
              <a:t>faetures</a:t>
            </a:r>
            <a:r>
              <a:rPr lang="en-US" dirty="0" smtClean="0"/>
              <a:t> are all tightly coupled</a:t>
            </a:r>
          </a:p>
          <a:p>
            <a:r>
              <a:rPr lang="en-US" dirty="0" smtClean="0"/>
              <a:t>* The `Celluloid::</a:t>
            </a:r>
            <a:r>
              <a:rPr lang="en-US" dirty="0" err="1" smtClean="0"/>
              <a:t>SupervisionGroup</a:t>
            </a:r>
            <a:r>
              <a:rPr lang="en-US" dirty="0" smtClean="0"/>
              <a:t>` superclass is used to declaratively create a pool of actors to load balance requests</a:t>
            </a:r>
          </a:p>
          <a:p>
            <a:r>
              <a:rPr lang="en-US" dirty="0" smtClean="0"/>
              <a:t>* Celluloid provides a global registry </a:t>
            </a:r>
            <a:r>
              <a:rPr lang="en-US" dirty="0" err="1" smtClean="0"/>
              <a:t>wher</a:t>
            </a:r>
            <a:r>
              <a:rPr lang="en-US" dirty="0" smtClean="0"/>
              <a:t> actors can be references--this allows one or more actors to be </a:t>
            </a:r>
            <a:r>
              <a:rPr lang="en-US" dirty="0" err="1" smtClean="0"/>
              <a:t>gloablly</a:t>
            </a:r>
            <a:r>
              <a:rPr lang="en-US" dirty="0" smtClean="0"/>
              <a:t> available throughout the program</a:t>
            </a:r>
          </a:p>
          <a:p>
            <a:r>
              <a:rPr lang="en-US" dirty="0" smtClean="0"/>
              <a:t>* Supervision groups (actor pools) are implicitly registered in the global registry</a:t>
            </a:r>
          </a:p>
          <a:p>
            <a:r>
              <a:rPr lang="en-US" dirty="0" smtClean="0"/>
              <a:t>* The pool is then accessed through the global registry and and Celluloid will quietly load balance across actors in the pool</a:t>
            </a:r>
          </a:p>
          <a:p>
            <a:endParaRPr lang="en-US" dirty="0" smtClean="0"/>
          </a:p>
          <a:p>
            <a:r>
              <a:rPr lang="en-US" dirty="0" smtClean="0"/>
              <a:t>### Gotchas</a:t>
            </a:r>
          </a:p>
          <a:p>
            <a:endParaRPr lang="en-US" dirty="0" smtClean="0"/>
          </a:p>
          <a:p>
            <a:r>
              <a:rPr lang="en-US" dirty="0" smtClean="0"/>
              <a:t>* Celluloid is a powerful framework…</a:t>
            </a:r>
          </a:p>
          <a:p>
            <a:r>
              <a:rPr lang="en-US" dirty="0" smtClean="0"/>
              <a:t>* But with great power comes great responsibility</a:t>
            </a:r>
          </a:p>
          <a:p>
            <a:r>
              <a:rPr lang="en-US" dirty="0" smtClean="0"/>
              <a:t>* The Celluloid wiki list numerous "Gotchas" that programmers must be aware of when using Celluloid (https://</a:t>
            </a:r>
            <a:r>
              <a:rPr lang="en-US" dirty="0" err="1" smtClean="0"/>
              <a:t>github.com</a:t>
            </a:r>
            <a:r>
              <a:rPr lang="en-US" dirty="0" smtClean="0"/>
              <a:t>/celluloid/celluloid/wiki/Gotchas)</a:t>
            </a:r>
          </a:p>
          <a:p>
            <a:r>
              <a:rPr lang="en-US" dirty="0" smtClean="0"/>
              <a:t>* There are </a:t>
            </a:r>
            <a:r>
              <a:rPr lang="en-US" dirty="0" err="1" smtClean="0"/>
              <a:t>incompatabilities</a:t>
            </a:r>
            <a:r>
              <a:rPr lang="en-US" dirty="0" smtClean="0"/>
              <a:t> with several versions of MRI and </a:t>
            </a:r>
            <a:r>
              <a:rPr lang="en-US" dirty="0" err="1" smtClean="0"/>
              <a:t>JRuby</a:t>
            </a:r>
            <a:endParaRPr lang="en-US" dirty="0" smtClean="0"/>
          </a:p>
          <a:p>
            <a:r>
              <a:rPr lang="en-US" dirty="0" smtClean="0"/>
              <a:t>* Celluloid has issues with UNIX signals</a:t>
            </a:r>
          </a:p>
          <a:p>
            <a:r>
              <a:rPr lang="en-US" dirty="0" smtClean="0"/>
              <a:t>* Celluloid actor pools have several known bugs</a:t>
            </a:r>
          </a:p>
          <a:p>
            <a:r>
              <a:rPr lang="en-US" dirty="0" smtClean="0"/>
              <a:t>* Instance variable changes should only occur through </a:t>
            </a:r>
            <a:r>
              <a:rPr lang="en-US" dirty="0" err="1" smtClean="0"/>
              <a:t>Celluloid's</a:t>
            </a:r>
            <a:r>
              <a:rPr lang="en-US" dirty="0" smtClean="0"/>
              <a:t> proxy methods</a:t>
            </a:r>
          </a:p>
          <a:p>
            <a:r>
              <a:rPr lang="en-US" dirty="0" smtClean="0"/>
              <a:t>* Block arguments work differently in Celluloid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Celloid's</a:t>
            </a:r>
            <a:r>
              <a:rPr lang="en-US" dirty="0" smtClean="0"/>
              <a:t> use of Fibers may be </a:t>
            </a:r>
            <a:r>
              <a:rPr lang="en-US" dirty="0" err="1" smtClean="0"/>
              <a:t>incompatable</a:t>
            </a:r>
            <a:r>
              <a:rPr lang="en-US" dirty="0" smtClean="0"/>
              <a:t> with Fiber use in your code</a:t>
            </a:r>
          </a:p>
          <a:p>
            <a:r>
              <a:rPr lang="en-US" dirty="0" smtClean="0"/>
              <a:t>* Celluloid doesn't want to mix with threads it doesn't create</a:t>
            </a:r>
          </a:p>
          <a:p>
            <a:r>
              <a:rPr lang="en-US" dirty="0" smtClean="0"/>
              <a:t>* The blocking/non-blocking behavior of some I/O operations will behave differently than expected</a:t>
            </a:r>
          </a:p>
          <a:p>
            <a:r>
              <a:rPr lang="en-US" dirty="0" smtClean="0"/>
              <a:t>* And more…</a:t>
            </a:r>
          </a:p>
          <a:p>
            <a:endParaRPr lang="en-US" dirty="0" smtClean="0"/>
          </a:p>
          <a:p>
            <a:r>
              <a:rPr lang="en-US" dirty="0" smtClean="0"/>
              <a:t>*Using Celluloid in your program is a commitment to Celluloid. It wants to be your complete concurrency solution. Be aware of the Celluloid "gotchas" when you make the commitment.*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77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38: Write Code!</a:t>
            </a:r>
          </a:p>
          <a:p>
            <a:endParaRPr lang="en-US" dirty="0" smtClean="0"/>
          </a:p>
          <a:p>
            <a:r>
              <a:rPr lang="en-US" dirty="0" smtClean="0"/>
              <a:t>*This is my challenge to you: go write concurrent code!*</a:t>
            </a:r>
          </a:p>
          <a:p>
            <a:endParaRPr lang="en-US" dirty="0" smtClean="0"/>
          </a:p>
          <a:p>
            <a:r>
              <a:rPr lang="en-US" dirty="0" smtClean="0"/>
              <a:t>* Concurrency is hard</a:t>
            </a:r>
          </a:p>
          <a:p>
            <a:r>
              <a:rPr lang="en-US" dirty="0" smtClean="0"/>
              <a:t>* Concurrent code </a:t>
            </a:r>
            <a:r>
              <a:rPr lang="en-US" dirty="0" err="1" smtClean="0"/>
              <a:t>behavies</a:t>
            </a:r>
            <a:r>
              <a:rPr lang="en-US" dirty="0" smtClean="0"/>
              <a:t> different</a:t>
            </a:r>
          </a:p>
          <a:p>
            <a:r>
              <a:rPr lang="en-US" dirty="0" smtClean="0"/>
              <a:t>* Concurrency requires different ways of thinking</a:t>
            </a:r>
          </a:p>
          <a:p>
            <a:r>
              <a:rPr lang="en-US" dirty="0" smtClean="0"/>
              <a:t>* Concurrency uses different designs</a:t>
            </a:r>
          </a:p>
          <a:p>
            <a:endParaRPr lang="en-US" dirty="0" smtClean="0"/>
          </a:p>
          <a:p>
            <a:r>
              <a:rPr lang="en-US" dirty="0" smtClean="0"/>
              <a:t>*The only way to learn concurrency is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This presentation has shown many powerful things without ever showing `</a:t>
            </a:r>
            <a:r>
              <a:rPr lang="en-US" dirty="0" err="1" smtClean="0"/>
              <a:t>Thread.new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None of the code examples show more than 30 lines of code</a:t>
            </a:r>
          </a:p>
          <a:p>
            <a:r>
              <a:rPr lang="en-US" dirty="0" smtClean="0"/>
              <a:t>* Most are less than 10 lines</a:t>
            </a:r>
          </a:p>
          <a:p>
            <a:r>
              <a:rPr lang="en-US" dirty="0" smtClean="0"/>
              <a:t>* All of this code was tested in IRB (that's how the output was verified)</a:t>
            </a:r>
          </a:p>
          <a:p>
            <a:r>
              <a:rPr lang="en-US" dirty="0" smtClean="0"/>
              <a:t>* This presentation and all the code is in </a:t>
            </a:r>
            <a:r>
              <a:rPr lang="en-US" dirty="0" err="1" smtClean="0"/>
              <a:t>GitHub</a:t>
            </a:r>
            <a:r>
              <a:rPr lang="en-US" dirty="0" smtClean="0"/>
              <a:t> and there is even a </a:t>
            </a:r>
            <a:r>
              <a:rPr lang="en-US" dirty="0" err="1" smtClean="0"/>
              <a:t>Gemfile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*Everyone here now has the ability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Open your favorite editor</a:t>
            </a:r>
          </a:p>
          <a:p>
            <a:r>
              <a:rPr lang="en-US" dirty="0" smtClean="0"/>
              <a:t>* Open a console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git</a:t>
            </a:r>
            <a:r>
              <a:rPr lang="en-US" dirty="0" smtClean="0"/>
              <a:t> clone`</a:t>
            </a:r>
          </a:p>
          <a:p>
            <a:r>
              <a:rPr lang="en-US" dirty="0" smtClean="0"/>
              <a:t>* `bundle install`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irb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*Write Code*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4: Back to the Future</a:t>
            </a:r>
          </a:p>
          <a:p>
            <a:endParaRPr lang="en-US" dirty="0" smtClean="0"/>
          </a:p>
          <a:p>
            <a:r>
              <a:rPr lang="en-US" dirty="0" smtClean="0"/>
              <a:t>The first abstraction we are going to look at is the *future*.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/future</a:t>
            </a:r>
          </a:p>
          <a:p>
            <a:r>
              <a:rPr lang="en-US" dirty="0" smtClean="0"/>
              <a:t>* One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the *result* of a computation that will be performed at some future time</a:t>
            </a:r>
          </a:p>
          <a:p>
            <a:r>
              <a:rPr lang="en-US" dirty="0" smtClean="0"/>
              <a:t>* On creation the task is scheduled for execution by the runtime</a:t>
            </a:r>
          </a:p>
          <a:p>
            <a:r>
              <a:rPr lang="en-US" dirty="0" smtClean="0"/>
              <a:t>* The main thread can then do other stuff and retrieve the result of the operation later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5: Simple Future code sample</a:t>
            </a:r>
          </a:p>
          <a:p>
            <a:endParaRPr lang="en-US" dirty="0" smtClean="0"/>
          </a:p>
          <a:p>
            <a:r>
              <a:rPr lang="en-US" dirty="0" smtClean="0"/>
              <a:t>The first code example shows a successful operation:</a:t>
            </a:r>
          </a:p>
          <a:p>
            <a:endParaRPr lang="en-US" dirty="0" smtClean="0"/>
          </a:p>
          <a:p>
            <a:r>
              <a:rPr lang="en-US" dirty="0" smtClean="0"/>
              <a:t>* Creates a new `Finance` object and send it to the future</a:t>
            </a:r>
          </a:p>
          <a:p>
            <a:r>
              <a:rPr lang="en-US" dirty="0" smtClean="0"/>
              <a:t>* The state of the future is `:pending`</a:t>
            </a:r>
          </a:p>
          <a:p>
            <a:r>
              <a:rPr lang="en-US" dirty="0" smtClean="0"/>
              <a:t>* The value of the future is 'nil`</a:t>
            </a:r>
          </a:p>
          <a:p>
            <a:r>
              <a:rPr lang="en-US" dirty="0" smtClean="0"/>
              <a:t>* The main thread then does important stuff with the operation completes</a:t>
            </a:r>
          </a:p>
          <a:p>
            <a:r>
              <a:rPr lang="en-US" dirty="0" smtClean="0"/>
              <a:t>* On success the state of the object becomes `:fulfilled` and the value of the future becomes the result of the operation</a:t>
            </a:r>
          </a:p>
          <a:p>
            <a:r>
              <a:rPr lang="en-US" dirty="0" smtClean="0"/>
              <a:t>* From  this point forward the future is *immutable*</a:t>
            </a:r>
          </a:p>
          <a:p>
            <a:r>
              <a:rPr lang="en-US" dirty="0" smtClean="0"/>
              <a:t>* A future does one thing and then is done forever</a:t>
            </a:r>
          </a:p>
          <a:p>
            <a:endParaRPr lang="en-US" dirty="0" smtClean="0"/>
          </a:p>
          <a:p>
            <a:r>
              <a:rPr lang="en-US" dirty="0" smtClean="0"/>
              <a:t>The second example is similar to the first but shows the failure case:</a:t>
            </a:r>
          </a:p>
          <a:p>
            <a:endParaRPr lang="en-US" dirty="0" smtClean="0"/>
          </a:p>
          <a:p>
            <a:r>
              <a:rPr lang="en-US" dirty="0" smtClean="0"/>
              <a:t>* The operation raises an *exception*</a:t>
            </a:r>
          </a:p>
          <a:p>
            <a:r>
              <a:rPr lang="en-US" dirty="0" smtClean="0"/>
              <a:t>* An exception thrown from the operation is the only way to signal failure</a:t>
            </a:r>
          </a:p>
          <a:p>
            <a:r>
              <a:rPr lang="en-US" dirty="0" smtClean="0"/>
              <a:t>* The state of the future becomes `:rejected`</a:t>
            </a:r>
          </a:p>
          <a:p>
            <a:pPr marL="0" indent="0">
              <a:buFontTx/>
              <a:buNone/>
            </a:pPr>
            <a:r>
              <a:rPr lang="en-US" dirty="0" smtClean="0"/>
              <a:t>* The exception that was raised is now accessible through the `#reason` </a:t>
            </a:r>
            <a:r>
              <a:rPr lang="en-US" dirty="0" err="1" smtClean="0"/>
              <a:t>accessor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6: Future with a callback</a:t>
            </a:r>
          </a:p>
          <a:p>
            <a:endParaRPr lang="en-US" dirty="0" smtClean="0"/>
          </a:p>
          <a:p>
            <a:r>
              <a:rPr lang="en-US" dirty="0" smtClean="0"/>
              <a:t>There are two ways to act upon the result of an asynchronous operation:</a:t>
            </a:r>
          </a:p>
          <a:p>
            <a:endParaRPr lang="en-US" dirty="0" smtClean="0"/>
          </a:p>
          <a:p>
            <a:r>
              <a:rPr lang="en-US" dirty="0" smtClean="0"/>
              <a:t>* Query the asynchronous for the result (occurs on a different thread than the operation)</a:t>
            </a:r>
          </a:p>
          <a:p>
            <a:r>
              <a:rPr lang="en-US" dirty="0" smtClean="0"/>
              <a:t>* Provide a *</a:t>
            </a:r>
            <a:r>
              <a:rPr lang="en-US" dirty="0" err="1" smtClean="0"/>
              <a:t>callbac</a:t>
            </a:r>
            <a:r>
              <a:rPr lang="en-US" dirty="0" smtClean="0"/>
              <a:t>* operation to run when the operation is complete</a:t>
            </a:r>
          </a:p>
          <a:p>
            <a:r>
              <a:rPr lang="en-US" dirty="0" smtClean="0"/>
              <a:t>* The callback usually happens on the same thread as the asynchronous operation</a:t>
            </a:r>
          </a:p>
          <a:p>
            <a:r>
              <a:rPr lang="en-US" dirty="0" smtClean="0"/>
              <a:t>* The term *</a:t>
            </a:r>
            <a:r>
              <a:rPr lang="en-US" dirty="0" err="1" smtClean="0"/>
              <a:t>errorback</a:t>
            </a:r>
            <a:r>
              <a:rPr lang="en-US" dirty="0" smtClean="0"/>
              <a:t>* is occasionally used when a callback is only run in response to an error</a:t>
            </a:r>
          </a:p>
          <a:p>
            <a:endParaRPr lang="en-US" dirty="0" smtClean="0"/>
          </a:p>
          <a:p>
            <a:r>
              <a:rPr lang="en-US" dirty="0" smtClean="0"/>
              <a:t>### Observable</a:t>
            </a:r>
          </a:p>
          <a:p>
            <a:endParaRPr lang="en-US" dirty="0" smtClean="0"/>
          </a:p>
          <a:p>
            <a:r>
              <a:rPr lang="en-US" dirty="0" smtClean="0"/>
              <a:t>* The Ruby standard library provides a very good callback mechanism via the `Observable` module</a:t>
            </a:r>
          </a:p>
          <a:p>
            <a:r>
              <a:rPr lang="en-US" dirty="0" smtClean="0"/>
              <a:t>* http://ruby-</a:t>
            </a:r>
            <a:r>
              <a:rPr lang="en-US" dirty="0" err="1" smtClean="0"/>
              <a:t>doc.org</a:t>
            </a:r>
            <a:r>
              <a:rPr lang="en-US" dirty="0" smtClean="0"/>
              <a:t>/stdlib-2.0/</a:t>
            </a:r>
            <a:r>
              <a:rPr lang="en-US" dirty="0" err="1" smtClean="0"/>
              <a:t>libdoc</a:t>
            </a:r>
            <a:r>
              <a:rPr lang="en-US" dirty="0" smtClean="0"/>
              <a:t>/observer/</a:t>
            </a:r>
            <a:r>
              <a:rPr lang="en-US" dirty="0" err="1" smtClean="0"/>
              <a:t>rdoc</a:t>
            </a:r>
            <a:r>
              <a:rPr lang="en-US" dirty="0" smtClean="0"/>
              <a:t>/</a:t>
            </a:r>
            <a:r>
              <a:rPr lang="en-US" dirty="0" err="1" smtClean="0"/>
              <a:t>Observable.html</a:t>
            </a:r>
            <a:endParaRPr lang="en-US" dirty="0" smtClean="0"/>
          </a:p>
          <a:p>
            <a:r>
              <a:rPr lang="en-US" dirty="0" smtClean="0"/>
              <a:t>* This implementation of future supports Ruby's `Observable`</a:t>
            </a:r>
          </a:p>
          <a:p>
            <a:r>
              <a:rPr lang="en-US" dirty="0" smtClean="0"/>
              <a:t>* This code example creates an observer class</a:t>
            </a:r>
          </a:p>
          <a:p>
            <a:r>
              <a:rPr lang="en-US" dirty="0" smtClean="0"/>
              <a:t>* The `#update` method receives a `Time` object (representing the completion time of the future) and the final values of the `value` and `reason` attributes (one of which will always be `nil`)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of the `Future` class is concurrency-aware and will behave correctly in the off-chance the future completes *</a:t>
            </a:r>
            <a:r>
              <a:rPr lang="en-US" dirty="0" err="1" smtClean="0"/>
              <a:t>beefore</a:t>
            </a:r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is called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7: Secret Agent Man</a:t>
            </a:r>
          </a:p>
          <a:p>
            <a:endParaRPr lang="en-US" dirty="0" smtClean="0"/>
          </a:p>
          <a:p>
            <a:r>
              <a:rPr lang="en-US" dirty="0" smtClean="0"/>
              <a:t>The next abstraction we will look at is the agent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/agent</a:t>
            </a:r>
          </a:p>
          <a:p>
            <a:r>
              <a:rPr lang="en-US" dirty="0" smtClean="0"/>
              <a:t>* Another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an atomic value that changes over time</a:t>
            </a:r>
          </a:p>
          <a:p>
            <a:r>
              <a:rPr lang="en-US" dirty="0" smtClean="0"/>
              <a:t>* Rather than placing a lock around a variable and letting threads compete for access, we hide the variable and let threads send *operations* against the variable</a:t>
            </a:r>
          </a:p>
          <a:p>
            <a:r>
              <a:rPr lang="en-US" dirty="0" smtClean="0"/>
              <a:t>* The agent queues the operations and performs them in the order received</a:t>
            </a:r>
          </a:p>
          <a:p>
            <a:r>
              <a:rPr lang="en-US" dirty="0" smtClean="0"/>
              <a:t>* The value of an agent is the value at that exact moment in time, irrespective of an in-progress operation and any queued operations</a:t>
            </a:r>
          </a:p>
          <a:p>
            <a:r>
              <a:rPr lang="en-US" dirty="0" smtClean="0"/>
              <a:t>* A good example is the score in a video game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8: Agent code sample</a:t>
            </a:r>
          </a:p>
          <a:p>
            <a:endParaRPr lang="en-US" dirty="0" smtClean="0"/>
          </a:p>
          <a:p>
            <a:r>
              <a:rPr lang="en-US" dirty="0" smtClean="0"/>
              <a:t>* A new agent is created and given an initial value at construction (in this case an empty array)</a:t>
            </a:r>
          </a:p>
          <a:p>
            <a:r>
              <a:rPr lang="en-US" dirty="0" smtClean="0"/>
              <a:t>* Several modification operations are then sent to the agent</a:t>
            </a:r>
          </a:p>
          <a:p>
            <a:r>
              <a:rPr lang="en-US" dirty="0" smtClean="0"/>
              <a:t>* Each operation receives the current value of the agent and returns the new value</a:t>
            </a:r>
          </a:p>
          <a:p>
            <a:r>
              <a:rPr lang="en-US" dirty="0" smtClean="0"/>
              <a:t>* The important thing to note is that operations on an agent need no *a priori* knowledge of the agent's value--it gets the current value when the operation is run</a:t>
            </a:r>
          </a:p>
          <a:p>
            <a:r>
              <a:rPr lang="en-US" dirty="0" smtClean="0"/>
              <a:t>* Although not shown on this slide, this implementation of </a:t>
            </a:r>
            <a:r>
              <a:rPr lang="en-US" dirty="0" err="1" smtClean="0"/>
              <a:t>agen</a:t>
            </a:r>
            <a:r>
              <a:rPr lang="en-US" dirty="0" smtClean="0"/>
              <a:t> supports the `Observable` module, validation of the result of each operation, and exception handling callbacks (</a:t>
            </a:r>
            <a:r>
              <a:rPr lang="en-US" dirty="0" err="1" smtClean="0"/>
              <a:t>errorback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It also provides options for how to handle the return value when the `#value` method is called</a:t>
            </a:r>
          </a:p>
          <a:p>
            <a:endParaRPr lang="en-US" dirty="0" smtClean="0"/>
          </a:p>
          <a:p>
            <a:r>
              <a:rPr lang="en-US" dirty="0" smtClean="0"/>
              <a:t>### Possible Bug</a:t>
            </a:r>
          </a:p>
          <a:p>
            <a:endParaRPr lang="en-US" dirty="0" smtClean="0"/>
          </a:p>
          <a:p>
            <a:r>
              <a:rPr lang="en-US" dirty="0" smtClean="0"/>
              <a:t>This code does one *very* bad thing:</a:t>
            </a:r>
          </a:p>
          <a:p>
            <a:endParaRPr lang="en-US" dirty="0" smtClean="0"/>
          </a:p>
          <a:p>
            <a:r>
              <a:rPr lang="en-US" dirty="0" smtClean="0"/>
              <a:t>* There is a very serious source of potential bugs in this code</a:t>
            </a:r>
          </a:p>
          <a:p>
            <a:r>
              <a:rPr lang="en-US" dirty="0" smtClean="0"/>
              <a:t>* The bug occurs every time we call the `#value` method</a:t>
            </a:r>
          </a:p>
          <a:p>
            <a:r>
              <a:rPr lang="en-US" dirty="0" smtClean="0"/>
              <a:t>* This bad practice leads us directly to our next topic…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9: Mutation</a:t>
            </a:r>
          </a:p>
          <a:p>
            <a:endParaRPr lang="en-US" dirty="0" smtClean="0"/>
          </a:p>
          <a:p>
            <a:r>
              <a:rPr lang="en-US" dirty="0" smtClean="0"/>
              <a:t>Shard mutable variables are *bad*</a:t>
            </a:r>
          </a:p>
          <a:p>
            <a:endParaRPr lang="en-US" dirty="0" smtClean="0"/>
          </a:p>
          <a:p>
            <a:r>
              <a:rPr lang="en-US" dirty="0" smtClean="0"/>
              <a:t>* When discussing concurrent programming one common mantra is "avoid shared mutable data"</a:t>
            </a:r>
          </a:p>
          <a:p>
            <a:r>
              <a:rPr lang="en-US" dirty="0" smtClean="0"/>
              <a:t>* This true--when possible *avoid shared mutable data*</a:t>
            </a:r>
          </a:p>
          <a:p>
            <a:r>
              <a:rPr lang="en-US" dirty="0" smtClean="0"/>
              <a:t>* This isn't always possible--sometimes data must be shared across threads</a:t>
            </a:r>
          </a:p>
          <a:p>
            <a:r>
              <a:rPr lang="en-US" dirty="0" smtClean="0"/>
              <a:t>* Many functional programming languages (</a:t>
            </a:r>
            <a:r>
              <a:rPr lang="en-US" dirty="0" err="1" smtClean="0"/>
              <a:t>Erlang</a:t>
            </a:r>
            <a:r>
              <a:rPr lang="en-US" dirty="0" smtClean="0"/>
              <a:t>, </a:t>
            </a:r>
            <a:r>
              <a:rPr lang="en-US" dirty="0" err="1" smtClean="0"/>
              <a:t>Clojurs</a:t>
            </a:r>
            <a:r>
              <a:rPr lang="en-US" dirty="0" smtClean="0"/>
              <a:t>, Haskell, F#) get around this by having *immutable* variables</a:t>
            </a:r>
          </a:p>
          <a:p>
            <a:r>
              <a:rPr lang="en-US" dirty="0" smtClean="0"/>
              <a:t>* Not in Ruby--all our variables are *references to mutable objects*</a:t>
            </a:r>
          </a:p>
          <a:p>
            <a:r>
              <a:rPr lang="en-US" dirty="0" smtClean="0"/>
              <a:t>* In the previous slide we passed such a reference out of our agent every time we called the `#value` method</a:t>
            </a:r>
          </a:p>
          <a:p>
            <a:r>
              <a:rPr lang="en-US" dirty="0" smtClean="0"/>
              <a:t>* *Any* thread with a reference to the array can change the value</a:t>
            </a:r>
          </a:p>
          <a:p>
            <a:r>
              <a:rPr lang="en-US" dirty="0" smtClean="0"/>
              <a:t>* Plus, access to the array is not thread safe (no locking)</a:t>
            </a:r>
          </a:p>
          <a:p>
            <a:r>
              <a:rPr lang="en-US" dirty="0" smtClean="0"/>
              <a:t>* This is *very, very bad*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620" y="0"/>
            <a:ext cx="12691620" cy="7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duled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eduled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09139" cy="61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8421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1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 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8925" cy="6858000"/>
          </a:xfrm>
          <a:prstGeom prst="rect">
            <a:avLst/>
          </a:prstGeom>
        </p:spPr>
      </p:pic>
      <p:pic>
        <p:nvPicPr>
          <p:cNvPr id="5" name="Picture 4" descr="EM 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0"/>
            <a:ext cx="3797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_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677</TotalTime>
  <Words>5563</Words>
  <Application>Microsoft Macintosh PowerPoint</Application>
  <PresentationFormat>On-screen Show (4:3)</PresentationFormat>
  <Paragraphs>525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97</cp:revision>
  <dcterms:created xsi:type="dcterms:W3CDTF">2013-10-15T22:49:47Z</dcterms:created>
  <dcterms:modified xsi:type="dcterms:W3CDTF">2013-11-08T11:48:37Z</dcterms:modified>
</cp:coreProperties>
</file>